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3.xml" ContentType="application/vnd.openxmlformats-officedocument.presentationml.notesSlide+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5.xml" ContentType="application/vnd.openxmlformats-officedocument.presentationml.notesSlide+xml"/>
  <Override PartName="/ppt/charts/chart10.xml" ContentType="application/vnd.openxmlformats-officedocument.drawingml.chart+xml"/>
  <Override PartName="/ppt/notesSlides/notesSlide6.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7.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notesSlides/notesSlide8.xml" ContentType="application/vnd.openxmlformats-officedocument.presentationml.notesSlide+xml"/>
  <Override PartName="/ppt/charts/chart18.xml" ContentType="application/vnd.openxmlformats-officedocument.drawingml.chart+xml"/>
  <Override PartName="/ppt/notesSlides/notesSlide9.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notesSlides/notesSlide10.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notesSlides/notesSlide11.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notesSlides/notesSlide12.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notesSlides/notesSlide13.xml" ContentType="application/vnd.openxmlformats-officedocument.presentationml.notesSlide+xml"/>
  <Override PartName="/ppt/charts/chart29.xml" ContentType="application/vnd.openxmlformats-officedocument.drawingml.chart+xml"/>
  <Override PartName="/ppt/charts/chart30.xml" ContentType="application/vnd.openxmlformats-officedocument.drawingml.chart+xml"/>
  <Override PartName="/ppt/notesSlides/notesSlide14.xml" ContentType="application/vnd.openxmlformats-officedocument.presentationml.notesSlide+xml"/>
  <Override PartName="/ppt/charts/chart31.xml" ContentType="application/vnd.openxmlformats-officedocument.drawingml.chart+xml"/>
  <Override PartName="/ppt/notesSlides/notesSlide15.xml" ContentType="application/vnd.openxmlformats-officedocument.presentationml.notesSlide+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notesSlides/notesSlide16.xml" ContentType="application/vnd.openxmlformats-officedocument.presentationml.notesSlide+xml"/>
  <Override PartName="/ppt/charts/chart35.xml" ContentType="application/vnd.openxmlformats-officedocument.drawingml.chart+xml"/>
  <Override PartName="/ppt/charts/chart3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75" r:id="rId5"/>
  </p:sldMasterIdLst>
  <p:notesMasterIdLst>
    <p:notesMasterId r:id="rId46"/>
  </p:notesMasterIdLst>
  <p:sldIdLst>
    <p:sldId id="257" r:id="rId6"/>
    <p:sldId id="258" r:id="rId7"/>
    <p:sldId id="295" r:id="rId8"/>
    <p:sldId id="296" r:id="rId9"/>
    <p:sldId id="297" r:id="rId10"/>
    <p:sldId id="298" r:id="rId11"/>
    <p:sldId id="388" r:id="rId12"/>
    <p:sldId id="392" r:id="rId13"/>
    <p:sldId id="450" r:id="rId14"/>
    <p:sldId id="438" r:id="rId15"/>
    <p:sldId id="451" r:id="rId16"/>
    <p:sldId id="439" r:id="rId17"/>
    <p:sldId id="441" r:id="rId18"/>
    <p:sldId id="440" r:id="rId19"/>
    <p:sldId id="465" r:id="rId20"/>
    <p:sldId id="466" r:id="rId21"/>
    <p:sldId id="389" r:id="rId22"/>
    <p:sldId id="442" r:id="rId23"/>
    <p:sldId id="456" r:id="rId24"/>
    <p:sldId id="443" r:id="rId25"/>
    <p:sldId id="445" r:id="rId26"/>
    <p:sldId id="458" r:id="rId27"/>
    <p:sldId id="459" r:id="rId28"/>
    <p:sldId id="460" r:id="rId29"/>
    <p:sldId id="390" r:id="rId30"/>
    <p:sldId id="446" r:id="rId31"/>
    <p:sldId id="447" r:id="rId32"/>
    <p:sldId id="461" r:id="rId33"/>
    <p:sldId id="462" r:id="rId34"/>
    <p:sldId id="391" r:id="rId35"/>
    <p:sldId id="449" r:id="rId36"/>
    <p:sldId id="464" r:id="rId37"/>
    <p:sldId id="463" r:id="rId38"/>
    <p:sldId id="379" r:id="rId39"/>
    <p:sldId id="468" r:id="rId40"/>
    <p:sldId id="469" r:id="rId41"/>
    <p:sldId id="470" r:id="rId42"/>
    <p:sldId id="471" r:id="rId43"/>
    <p:sldId id="472" r:id="rId44"/>
    <p:sldId id="473" r:id="rId4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1DCA1C8A-9FC5-418E-B399-DC948B9CE97E}">
          <p14:sldIdLst>
            <p14:sldId id="257"/>
            <p14:sldId id="258"/>
            <p14:sldId id="295"/>
            <p14:sldId id="296"/>
            <p14:sldId id="297"/>
            <p14:sldId id="298"/>
            <p14:sldId id="388"/>
            <p14:sldId id="392"/>
            <p14:sldId id="450"/>
            <p14:sldId id="438"/>
            <p14:sldId id="451"/>
            <p14:sldId id="439"/>
            <p14:sldId id="441"/>
            <p14:sldId id="440"/>
            <p14:sldId id="465"/>
            <p14:sldId id="466"/>
            <p14:sldId id="389"/>
            <p14:sldId id="442"/>
            <p14:sldId id="456"/>
            <p14:sldId id="443"/>
            <p14:sldId id="445"/>
            <p14:sldId id="458"/>
            <p14:sldId id="459"/>
            <p14:sldId id="460"/>
            <p14:sldId id="390"/>
            <p14:sldId id="446"/>
            <p14:sldId id="447"/>
            <p14:sldId id="461"/>
            <p14:sldId id="462"/>
            <p14:sldId id="391"/>
            <p14:sldId id="449"/>
            <p14:sldId id="464"/>
            <p14:sldId id="463"/>
            <p14:sldId id="379"/>
            <p14:sldId id="468"/>
            <p14:sldId id="469"/>
            <p14:sldId id="470"/>
            <p14:sldId id="471"/>
            <p14:sldId id="472"/>
            <p14:sldId id="473"/>
          </p14:sldIdLst>
        </p14:section>
      </p14:sectionLst>
    </p:ext>
    <p:ext uri="{EFAFB233-063F-42B5-8137-9DF3F51BA10A}">
      <p15:sldGuideLst xmlns:p15="http://schemas.microsoft.com/office/powerpoint/2012/main" xmlns="">
        <p15:guide id="1" orient="horz">
          <p15:clr>
            <a:srgbClr val="A4A3A4"/>
          </p15:clr>
        </p15:guide>
        <p15:guide id="2" pos="5317">
          <p15:clr>
            <a:srgbClr val="A4A3A4"/>
          </p15:clr>
        </p15:guide>
        <p15:guide id="3" pos="42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00"/>
    <a:srgbClr val="BEB9A6"/>
    <a:srgbClr val="8E908F"/>
    <a:srgbClr val="9D5116"/>
    <a:srgbClr val="65CFE9"/>
    <a:srgbClr val="522398"/>
    <a:srgbClr val="7A1200"/>
    <a:srgbClr val="6A4061"/>
    <a:srgbClr val="2A6EBB"/>
    <a:srgbClr val="FECB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llanmörkt format 4 - Dekorfär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8" autoAdjust="0"/>
    <p:restoredTop sz="82014" autoAdjust="0"/>
  </p:normalViewPr>
  <p:slideViewPr>
    <p:cSldViewPr snapToGrid="0" snapToObjects="1">
      <p:cViewPr>
        <p:scale>
          <a:sx n="80" d="100"/>
          <a:sy n="80" d="100"/>
        </p:scale>
        <p:origin x="-1056" y="-90"/>
      </p:cViewPr>
      <p:guideLst>
        <p:guide orient="horz"/>
        <p:guide pos="5317"/>
        <p:guide pos="4229"/>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Blad1!$B$1</c:f>
              <c:strCache>
                <c:ptCount val="1"/>
                <c:pt idx="0">
                  <c:v>Kolumn1</c:v>
                </c:pt>
              </c:strCache>
            </c:strRef>
          </c:tx>
          <c:dPt>
            <c:idx val="0"/>
            <c:bubble3D val="0"/>
          </c:dPt>
          <c:dPt>
            <c:idx val="1"/>
            <c:bubble3D val="0"/>
          </c:dPt>
          <c:dLbls>
            <c:spPr>
              <a:noFill/>
              <a:ln>
                <a:noFill/>
              </a:ln>
              <a:effectLst/>
            </c:sp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Blad1!$A$2:$A$3</c:f>
              <c:strCache>
                <c:ptCount val="2"/>
                <c:pt idx="0">
                  <c:v>Man</c:v>
                </c:pt>
                <c:pt idx="1">
                  <c:v>Kvinna</c:v>
                </c:pt>
              </c:strCache>
            </c:strRef>
          </c:cat>
          <c:val>
            <c:numRef>
              <c:f>Blad1!$B$2:$B$3</c:f>
              <c:numCache>
                <c:formatCode>###0%</c:formatCode>
                <c:ptCount val="2"/>
                <c:pt idx="0">
                  <c:v>0.49975272007913002</c:v>
                </c:pt>
                <c:pt idx="1">
                  <c:v>0.50024727992087104</c:v>
                </c:pt>
              </c:numCache>
            </c:numRef>
          </c:val>
        </c:ser>
        <c:dLbls>
          <c:dLblPos val="ctr"/>
          <c:showLegendKey val="0"/>
          <c:showVal val="1"/>
          <c:showCatName val="0"/>
          <c:showSerName val="0"/>
          <c:showPercent val="0"/>
          <c:showBubbleSize val="0"/>
          <c:showLeaderLines val="1"/>
        </c:dLbls>
        <c:firstSliceAng val="0"/>
      </c:pieChart>
    </c:plotArea>
    <c:legend>
      <c:legendPos val="b"/>
      <c:layout/>
      <c:overlay val="0"/>
    </c:legend>
    <c:plotVisOnly val="1"/>
    <c:dispBlanksAs val="gap"/>
    <c:showDLblsOverMax val="0"/>
  </c:chart>
  <c:txPr>
    <a:bodyPr/>
    <a:lstStyle/>
    <a:p>
      <a:pPr>
        <a:defRPr sz="1200"/>
      </a:pPr>
      <a:endParaRPr lang="sv-S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4720810777935172"/>
          <c:y val="4.1932056261593596E-2"/>
          <c:w val="0.54788768200122673"/>
          <c:h val="0.91613588747681285"/>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Min arbetsplats är utformad för att jag ska kunna jobba innovativt och skapa innovativa idéer</c:v>
                </c:pt>
                <c:pt idx="1">
                  <c:v>Min arbetsplats är kreativ och inspirerande</c:v>
                </c:pt>
                <c:pt idx="2">
                  <c:v>Utformningen av min arbetsplats är anpassad för mitt arbete</c:v>
                </c:pt>
                <c:pt idx="3">
                  <c:v>En kreativ miljö är viktig för att jag ska prestera min fulla potential</c:v>
                </c:pt>
              </c:strCache>
            </c:strRef>
          </c:cat>
          <c:val>
            <c:numRef>
              <c:f>Blad1!$B$2:$B$5</c:f>
              <c:numCache>
                <c:formatCode>###0%</c:formatCode>
                <c:ptCount val="4"/>
                <c:pt idx="0">
                  <c:v>6.7754698318496537E-2</c:v>
                </c:pt>
                <c:pt idx="1">
                  <c:v>6.0830860534124627E-2</c:v>
                </c:pt>
                <c:pt idx="2">
                  <c:v>3.1157270029673591E-2</c:v>
                </c:pt>
                <c:pt idx="3">
                  <c:v>2.7200791295746787E-2</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Min arbetsplats är utformad för att jag ska kunna jobba innovativt och skapa innovativa idéer</c:v>
                </c:pt>
                <c:pt idx="1">
                  <c:v>Min arbetsplats är kreativ och inspirerande</c:v>
                </c:pt>
                <c:pt idx="2">
                  <c:v>Utformningen av min arbetsplats är anpassad för mitt arbete</c:v>
                </c:pt>
                <c:pt idx="3">
                  <c:v>En kreativ miljö är viktig för att jag ska prestera min fulla potential</c:v>
                </c:pt>
              </c:strCache>
            </c:strRef>
          </c:cat>
          <c:val>
            <c:numRef>
              <c:f>Blad1!$C$2:$C$5</c:f>
              <c:numCache>
                <c:formatCode>###0%</c:formatCode>
                <c:ptCount val="4"/>
                <c:pt idx="0">
                  <c:v>0.15702274975272007</c:v>
                </c:pt>
                <c:pt idx="1">
                  <c:v>0.13550939663699299</c:v>
                </c:pt>
                <c:pt idx="2">
                  <c:v>9.3224530168150341E-2</c:v>
                </c:pt>
                <c:pt idx="3">
                  <c:v>7.0722057368941646E-2</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Min arbetsplats är utformad för att jag ska kunna jobba innovativt och skapa innovativa idéer</c:v>
                </c:pt>
                <c:pt idx="1">
                  <c:v>Min arbetsplats är kreativ och inspirerande</c:v>
                </c:pt>
                <c:pt idx="2">
                  <c:v>Utformningen av min arbetsplats är anpassad för mitt arbete</c:v>
                </c:pt>
                <c:pt idx="3">
                  <c:v>En kreativ miljö är viktig för att jag ska prestera min fulla potential</c:v>
                </c:pt>
              </c:strCache>
            </c:strRef>
          </c:cat>
          <c:val>
            <c:numRef>
              <c:f>Blad1!$D$2:$D$5</c:f>
              <c:numCache>
                <c:formatCode>###0%</c:formatCode>
                <c:ptCount val="4"/>
                <c:pt idx="0">
                  <c:v>0.32566765578635015</c:v>
                </c:pt>
                <c:pt idx="1">
                  <c:v>0.31132542037586547</c:v>
                </c:pt>
                <c:pt idx="2">
                  <c:v>0.23318496538081107</c:v>
                </c:pt>
                <c:pt idx="3">
                  <c:v>0.23392680514342234</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Min arbetsplats är utformad för att jag ska kunna jobba innovativt och skapa innovativa idéer</c:v>
                </c:pt>
                <c:pt idx="1">
                  <c:v>Min arbetsplats är kreativ och inspirerande</c:v>
                </c:pt>
                <c:pt idx="2">
                  <c:v>Utformningen av min arbetsplats är anpassad för mitt arbete</c:v>
                </c:pt>
                <c:pt idx="3">
                  <c:v>En kreativ miljö är viktig för att jag ska prestera min fulla potential</c:v>
                </c:pt>
              </c:strCache>
            </c:strRef>
          </c:cat>
          <c:val>
            <c:numRef>
              <c:f>Blad1!$E$2:$E$5</c:f>
              <c:numCache>
                <c:formatCode>###0%</c:formatCode>
                <c:ptCount val="4"/>
                <c:pt idx="0">
                  <c:v>0.2910484668644906</c:v>
                </c:pt>
                <c:pt idx="1">
                  <c:v>0.33358061325420374</c:v>
                </c:pt>
                <c:pt idx="2">
                  <c:v>0.39218595450049454</c:v>
                </c:pt>
                <c:pt idx="3">
                  <c:v>0.37883283877349155</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Min arbetsplats är utformad för att jag ska kunna jobba innovativt och skapa innovativa idéer</c:v>
                </c:pt>
                <c:pt idx="1">
                  <c:v>Min arbetsplats är kreativ och inspirerande</c:v>
                </c:pt>
                <c:pt idx="2">
                  <c:v>Utformningen av min arbetsplats är anpassad för mitt arbete</c:v>
                </c:pt>
                <c:pt idx="3">
                  <c:v>En kreativ miljö är viktig för att jag ska prestera min fulla potential</c:v>
                </c:pt>
              </c:strCache>
            </c:strRef>
          </c:cat>
          <c:val>
            <c:numRef>
              <c:f>Blad1!$F$2:$F$5</c:f>
              <c:numCache>
                <c:formatCode>###0%</c:formatCode>
                <c:ptCount val="4"/>
                <c:pt idx="0">
                  <c:v>0.12710187932739861</c:v>
                </c:pt>
                <c:pt idx="1">
                  <c:v>0.14540059347181009</c:v>
                </c:pt>
                <c:pt idx="2">
                  <c:v>0.23689416419386744</c:v>
                </c:pt>
                <c:pt idx="3">
                  <c:v>0.26904055390702275</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Min arbetsplats är utformad för att jag ska kunna jobba innovativt och skapa innovativa idéer</c:v>
                </c:pt>
                <c:pt idx="1">
                  <c:v>Min arbetsplats är kreativ och inspirerande</c:v>
                </c:pt>
                <c:pt idx="2">
                  <c:v>Utformningen av min arbetsplats är anpassad för mitt arbete</c:v>
                </c:pt>
                <c:pt idx="3">
                  <c:v>En kreativ miljö är viktig för att jag ska prestera min fulla potential</c:v>
                </c:pt>
              </c:strCache>
            </c:strRef>
          </c:cat>
          <c:val>
            <c:numRef>
              <c:f>Blad1!$G$2:$G$5</c:f>
              <c:numCache>
                <c:formatCode>###0%</c:formatCode>
                <c:ptCount val="4"/>
                <c:pt idx="0">
                  <c:v>3.1404549950544015E-2</c:v>
                </c:pt>
                <c:pt idx="1">
                  <c:v>1.3353115727002967E-2</c:v>
                </c:pt>
                <c:pt idx="2">
                  <c:v>1.3353115727002967E-2</c:v>
                </c:pt>
                <c:pt idx="3">
                  <c:v>2.0276953511374877E-2</c:v>
                </c:pt>
              </c:numCache>
            </c:numRef>
          </c:val>
        </c:ser>
        <c:dLbls>
          <c:showLegendKey val="0"/>
          <c:showVal val="0"/>
          <c:showCatName val="0"/>
          <c:showSerName val="0"/>
          <c:showPercent val="0"/>
          <c:showBubbleSize val="0"/>
        </c:dLbls>
        <c:gapWidth val="133"/>
        <c:overlap val="100"/>
        <c:axId val="81662720"/>
        <c:axId val="81664256"/>
      </c:barChart>
      <c:catAx>
        <c:axId val="81662720"/>
        <c:scaling>
          <c:orientation val="minMax"/>
        </c:scaling>
        <c:delete val="0"/>
        <c:axPos val="l"/>
        <c:numFmt formatCode="General" sourceLinked="1"/>
        <c:majorTickMark val="out"/>
        <c:minorTickMark val="none"/>
        <c:tickLblPos val="nextTo"/>
        <c:txPr>
          <a:bodyPr/>
          <a:lstStyle/>
          <a:p>
            <a:pPr>
              <a:defRPr sz="1000" i="0"/>
            </a:pPr>
            <a:endParaRPr lang="sv-SE"/>
          </a:p>
        </c:txPr>
        <c:crossAx val="81664256"/>
        <c:crosses val="autoZero"/>
        <c:auto val="1"/>
        <c:lblAlgn val="ctr"/>
        <c:lblOffset val="100"/>
        <c:noMultiLvlLbl val="0"/>
      </c:catAx>
      <c:valAx>
        <c:axId val="81664256"/>
        <c:scaling>
          <c:orientation val="minMax"/>
        </c:scaling>
        <c:delete val="1"/>
        <c:axPos val="b"/>
        <c:numFmt formatCode="0%" sourceLinked="1"/>
        <c:majorTickMark val="out"/>
        <c:minorTickMark val="none"/>
        <c:tickLblPos val="nextTo"/>
        <c:crossAx val="8166272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5.4080629301868237E-2</c:v>
                </c:pt>
                <c:pt idx="1">
                  <c:v>5.7425742574257435E-2</c:v>
                </c:pt>
                <c:pt idx="2">
                  <c:v>6.9930069930069935E-2</c:v>
                </c:pt>
                <c:pt idx="3">
                  <c:v>6.2007874015747998E-2</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0.12881022615535889</c:v>
                </c:pt>
                <c:pt idx="1">
                  <c:v>0.10396039603960397</c:v>
                </c:pt>
                <c:pt idx="2">
                  <c:v>0.15884115884115885</c:v>
                </c:pt>
                <c:pt idx="3">
                  <c:v>0.15059055118110237</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0.32645034414945917</c:v>
                </c:pt>
                <c:pt idx="1">
                  <c:v>0.27029702970297032</c:v>
                </c:pt>
                <c:pt idx="2">
                  <c:v>0.29770229770229772</c:v>
                </c:pt>
                <c:pt idx="3">
                  <c:v>0.35039370078740156</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0.33333333333333326</c:v>
                </c:pt>
                <c:pt idx="1">
                  <c:v>0.37128712871287128</c:v>
                </c:pt>
                <c:pt idx="2">
                  <c:v>0.31868131868131866</c:v>
                </c:pt>
                <c:pt idx="3">
                  <c:v>0.3110236220472441</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0.14355948869223206</c:v>
                </c:pt>
                <c:pt idx="1">
                  <c:v>0.18910891089108911</c:v>
                </c:pt>
                <c:pt idx="2">
                  <c:v>0.13786213786213786</c:v>
                </c:pt>
                <c:pt idx="3">
                  <c:v>0.11122047244094486</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1.376597836774828E-2</c:v>
                </c:pt>
                <c:pt idx="1">
                  <c:v>7.9207920792079209E-3</c:v>
                </c:pt>
                <c:pt idx="2">
                  <c:v>1.6983016983016984E-2</c:v>
                </c:pt>
                <c:pt idx="3">
                  <c:v>1.4763779527559055E-2</c:v>
                </c:pt>
              </c:numCache>
            </c:numRef>
          </c:val>
        </c:ser>
        <c:dLbls>
          <c:showLegendKey val="0"/>
          <c:showVal val="0"/>
          <c:showCatName val="0"/>
          <c:showSerName val="0"/>
          <c:showPercent val="0"/>
          <c:showBubbleSize val="0"/>
        </c:dLbls>
        <c:gapWidth val="133"/>
        <c:overlap val="100"/>
        <c:axId val="82346368"/>
        <c:axId val="82347904"/>
      </c:barChart>
      <c:catAx>
        <c:axId val="82346368"/>
        <c:scaling>
          <c:orientation val="minMax"/>
        </c:scaling>
        <c:delete val="0"/>
        <c:axPos val="l"/>
        <c:numFmt formatCode="General" sourceLinked="1"/>
        <c:majorTickMark val="out"/>
        <c:minorTickMark val="none"/>
        <c:tickLblPos val="nextTo"/>
        <c:txPr>
          <a:bodyPr/>
          <a:lstStyle/>
          <a:p>
            <a:pPr>
              <a:defRPr sz="1000" i="0"/>
            </a:pPr>
            <a:endParaRPr lang="sv-SE"/>
          </a:p>
        </c:txPr>
        <c:crossAx val="82347904"/>
        <c:crosses val="autoZero"/>
        <c:auto val="1"/>
        <c:lblAlgn val="ctr"/>
        <c:lblOffset val="100"/>
        <c:noMultiLvlLbl val="0"/>
      </c:catAx>
      <c:valAx>
        <c:axId val="82347904"/>
        <c:scaling>
          <c:orientation val="minMax"/>
        </c:scaling>
        <c:delete val="1"/>
        <c:axPos val="b"/>
        <c:numFmt formatCode="0%" sourceLinked="1"/>
        <c:majorTickMark val="out"/>
        <c:minorTickMark val="none"/>
        <c:tickLblPos val="nextTo"/>
        <c:crossAx val="8234636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2.0648967551622419E-2</c:v>
                </c:pt>
                <c:pt idx="1">
                  <c:v>2.4752475247524754E-2</c:v>
                </c:pt>
                <c:pt idx="2">
                  <c:v>3.996003996003996E-2</c:v>
                </c:pt>
                <c:pt idx="3">
                  <c:v>2.3622047244094488E-2</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6.1946902654867256E-2</c:v>
                </c:pt>
                <c:pt idx="1">
                  <c:v>6.7326732673267331E-2</c:v>
                </c:pt>
                <c:pt idx="2">
                  <c:v>8.6913086913086912E-2</c:v>
                </c:pt>
                <c:pt idx="3">
                  <c:v>6.6929133858267723E-2</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0.21140609636184857</c:v>
                </c:pt>
                <c:pt idx="1">
                  <c:v>0.19504950495049506</c:v>
                </c:pt>
                <c:pt idx="2">
                  <c:v>0.25874125874125875</c:v>
                </c:pt>
                <c:pt idx="3">
                  <c:v>0.2706692913385827</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0.39233038348082594</c:v>
                </c:pt>
                <c:pt idx="1">
                  <c:v>0.4</c:v>
                </c:pt>
                <c:pt idx="2">
                  <c:v>0.32467532467532467</c:v>
                </c:pt>
                <c:pt idx="3">
                  <c:v>0.39763779527559057</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0.29400196656833827</c:v>
                </c:pt>
                <c:pt idx="1">
                  <c:v>0.29801980198019801</c:v>
                </c:pt>
                <c:pt idx="2">
                  <c:v>0.26173826173826176</c:v>
                </c:pt>
                <c:pt idx="3">
                  <c:v>0.22244094488188973</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1.966568338249754E-2</c:v>
                </c:pt>
                <c:pt idx="1">
                  <c:v>1.4851485148514851E-2</c:v>
                </c:pt>
                <c:pt idx="2">
                  <c:v>2.7972027972027972E-2</c:v>
                </c:pt>
                <c:pt idx="3">
                  <c:v>1.8700787401574805E-2</c:v>
                </c:pt>
              </c:numCache>
            </c:numRef>
          </c:val>
        </c:ser>
        <c:dLbls>
          <c:showLegendKey val="0"/>
          <c:showVal val="0"/>
          <c:showCatName val="0"/>
          <c:showSerName val="0"/>
          <c:showPercent val="0"/>
          <c:showBubbleSize val="0"/>
        </c:dLbls>
        <c:gapWidth val="133"/>
        <c:overlap val="100"/>
        <c:axId val="82891904"/>
        <c:axId val="82893440"/>
      </c:barChart>
      <c:catAx>
        <c:axId val="82891904"/>
        <c:scaling>
          <c:orientation val="minMax"/>
        </c:scaling>
        <c:delete val="0"/>
        <c:axPos val="l"/>
        <c:numFmt formatCode="General" sourceLinked="1"/>
        <c:majorTickMark val="out"/>
        <c:minorTickMark val="none"/>
        <c:tickLblPos val="nextTo"/>
        <c:txPr>
          <a:bodyPr/>
          <a:lstStyle/>
          <a:p>
            <a:pPr>
              <a:defRPr sz="1000" i="0"/>
            </a:pPr>
            <a:endParaRPr lang="sv-SE"/>
          </a:p>
        </c:txPr>
        <c:crossAx val="82893440"/>
        <c:crosses val="autoZero"/>
        <c:auto val="1"/>
        <c:lblAlgn val="ctr"/>
        <c:lblOffset val="100"/>
        <c:noMultiLvlLbl val="0"/>
      </c:catAx>
      <c:valAx>
        <c:axId val="82893440"/>
        <c:scaling>
          <c:orientation val="minMax"/>
        </c:scaling>
        <c:delete val="1"/>
        <c:axPos val="b"/>
        <c:numFmt formatCode="0%" sourceLinked="1"/>
        <c:majorTickMark val="out"/>
        <c:minorTickMark val="none"/>
        <c:tickLblPos val="nextTo"/>
        <c:crossAx val="82891904"/>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5.8997050147492625E-2</c:v>
                </c:pt>
                <c:pt idx="1">
                  <c:v>0.1</c:v>
                </c:pt>
                <c:pt idx="2">
                  <c:v>7.8921078921078927E-2</c:v>
                </c:pt>
                <c:pt idx="3">
                  <c:v>3.3464566929133861E-2</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0.15535889872173059</c:v>
                </c:pt>
                <c:pt idx="1">
                  <c:v>0.15049504950495049</c:v>
                </c:pt>
                <c:pt idx="2">
                  <c:v>0.17182817182817187</c:v>
                </c:pt>
                <c:pt idx="3">
                  <c:v>0.15059055118110237</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0.32350049164208455</c:v>
                </c:pt>
                <c:pt idx="1">
                  <c:v>0.33663366336633666</c:v>
                </c:pt>
                <c:pt idx="2">
                  <c:v>0.29570429570429568</c:v>
                </c:pt>
                <c:pt idx="3">
                  <c:v>0.34645669291338588</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0.29695181907571289</c:v>
                </c:pt>
                <c:pt idx="1">
                  <c:v>0.26039603960396041</c:v>
                </c:pt>
                <c:pt idx="2">
                  <c:v>0.27972027972027974</c:v>
                </c:pt>
                <c:pt idx="3">
                  <c:v>0.32677165354330706</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0.13077679449360866</c:v>
                </c:pt>
                <c:pt idx="1">
                  <c:v>0.12079207920792079</c:v>
                </c:pt>
                <c:pt idx="2">
                  <c:v>0.13986013986013987</c:v>
                </c:pt>
                <c:pt idx="3">
                  <c:v>0.1171259842519685</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3.44149459193707E-2</c:v>
                </c:pt>
                <c:pt idx="1">
                  <c:v>3.1683168316831684E-2</c:v>
                </c:pt>
                <c:pt idx="2">
                  <c:v>3.3966033966033968E-2</c:v>
                </c:pt>
                <c:pt idx="3">
                  <c:v>2.5590551181102362E-2</c:v>
                </c:pt>
              </c:numCache>
            </c:numRef>
          </c:val>
        </c:ser>
        <c:dLbls>
          <c:showLegendKey val="0"/>
          <c:showVal val="0"/>
          <c:showCatName val="0"/>
          <c:showSerName val="0"/>
          <c:showPercent val="0"/>
          <c:showBubbleSize val="0"/>
        </c:dLbls>
        <c:gapWidth val="133"/>
        <c:overlap val="100"/>
        <c:axId val="133498368"/>
        <c:axId val="133499904"/>
      </c:barChart>
      <c:catAx>
        <c:axId val="133498368"/>
        <c:scaling>
          <c:orientation val="minMax"/>
        </c:scaling>
        <c:delete val="0"/>
        <c:axPos val="l"/>
        <c:numFmt formatCode="General" sourceLinked="1"/>
        <c:majorTickMark val="out"/>
        <c:minorTickMark val="none"/>
        <c:tickLblPos val="nextTo"/>
        <c:txPr>
          <a:bodyPr/>
          <a:lstStyle/>
          <a:p>
            <a:pPr>
              <a:defRPr sz="1000" i="0"/>
            </a:pPr>
            <a:endParaRPr lang="sv-SE"/>
          </a:p>
        </c:txPr>
        <c:crossAx val="133499904"/>
        <c:crosses val="autoZero"/>
        <c:auto val="1"/>
        <c:lblAlgn val="ctr"/>
        <c:lblOffset val="100"/>
        <c:noMultiLvlLbl val="0"/>
      </c:catAx>
      <c:valAx>
        <c:axId val="133499904"/>
        <c:scaling>
          <c:orientation val="minMax"/>
        </c:scaling>
        <c:delete val="1"/>
        <c:axPos val="b"/>
        <c:numFmt formatCode="0%" sourceLinked="1"/>
        <c:majorTickMark val="out"/>
        <c:minorTickMark val="none"/>
        <c:tickLblPos val="nextTo"/>
        <c:crossAx val="13349836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3.0481809242871191E-2</c:v>
                </c:pt>
                <c:pt idx="1">
                  <c:v>3.1683168316831684E-2</c:v>
                </c:pt>
                <c:pt idx="2">
                  <c:v>4.7952047952048001E-2</c:v>
                </c:pt>
                <c:pt idx="3">
                  <c:v>1.4763779527559055E-2</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9.04621435594887E-2</c:v>
                </c:pt>
                <c:pt idx="1">
                  <c:v>0.10297029702970298</c:v>
                </c:pt>
                <c:pt idx="2">
                  <c:v>9.7902097902097904E-2</c:v>
                </c:pt>
                <c:pt idx="3">
                  <c:v>8.1692913385826765E-2</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0.23992133726647003</c:v>
                </c:pt>
                <c:pt idx="1">
                  <c:v>0.21485148514851485</c:v>
                </c:pt>
                <c:pt idx="2">
                  <c:v>0.22677322677322678</c:v>
                </c:pt>
                <c:pt idx="3">
                  <c:v>0.25098425196850394</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0.3697148475909538</c:v>
                </c:pt>
                <c:pt idx="1">
                  <c:v>0.3801980198019802</c:v>
                </c:pt>
                <c:pt idx="2">
                  <c:v>0.3696303696303696</c:v>
                </c:pt>
                <c:pt idx="3">
                  <c:v>0.44881889763779526</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0.25958702064896755</c:v>
                </c:pt>
                <c:pt idx="1">
                  <c:v>0.25742574257425743</c:v>
                </c:pt>
                <c:pt idx="2">
                  <c:v>0.24275724275724275</c:v>
                </c:pt>
                <c:pt idx="3">
                  <c:v>0.18799212598425197</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9.8328416912487702E-3</c:v>
                </c:pt>
                <c:pt idx="1">
                  <c:v>1.2871287128712872E-2</c:v>
                </c:pt>
                <c:pt idx="2">
                  <c:v>1.4985014985014986E-2</c:v>
                </c:pt>
                <c:pt idx="3">
                  <c:v>1.5748031496062992E-2</c:v>
                </c:pt>
              </c:numCache>
            </c:numRef>
          </c:val>
        </c:ser>
        <c:dLbls>
          <c:showLegendKey val="0"/>
          <c:showVal val="0"/>
          <c:showCatName val="0"/>
          <c:showSerName val="0"/>
          <c:showPercent val="0"/>
          <c:showBubbleSize val="0"/>
        </c:dLbls>
        <c:gapWidth val="133"/>
        <c:overlap val="100"/>
        <c:axId val="135092480"/>
        <c:axId val="135106560"/>
      </c:barChart>
      <c:catAx>
        <c:axId val="135092480"/>
        <c:scaling>
          <c:orientation val="minMax"/>
        </c:scaling>
        <c:delete val="0"/>
        <c:axPos val="l"/>
        <c:numFmt formatCode="General" sourceLinked="1"/>
        <c:majorTickMark val="out"/>
        <c:minorTickMark val="none"/>
        <c:tickLblPos val="nextTo"/>
        <c:txPr>
          <a:bodyPr/>
          <a:lstStyle/>
          <a:p>
            <a:pPr>
              <a:defRPr sz="1000" i="0"/>
            </a:pPr>
            <a:endParaRPr lang="sv-SE"/>
          </a:p>
        </c:txPr>
        <c:crossAx val="135106560"/>
        <c:crosses val="autoZero"/>
        <c:auto val="1"/>
        <c:lblAlgn val="ctr"/>
        <c:lblOffset val="100"/>
        <c:noMultiLvlLbl val="0"/>
      </c:catAx>
      <c:valAx>
        <c:axId val="135106560"/>
        <c:scaling>
          <c:orientation val="minMax"/>
        </c:scaling>
        <c:delete val="1"/>
        <c:axPos val="b"/>
        <c:numFmt formatCode="0%" sourceLinked="1"/>
        <c:majorTickMark val="out"/>
        <c:minorTickMark val="none"/>
        <c:tickLblPos val="nextTo"/>
        <c:crossAx val="13509248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Serie 1</c:v>
                </c:pt>
              </c:strCache>
            </c:strRef>
          </c:tx>
          <c:spPr>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05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Blad1!$A$2:$A$8</c:f>
              <c:strCache>
                <c:ptCount val="7"/>
                <c:pt idx="0">
                  <c:v>Vet ej</c:v>
                </c:pt>
                <c:pt idx="1">
                  <c:v>Aldrig</c:v>
                </c:pt>
                <c:pt idx="2">
                  <c:v>Någon gång i kvartalet eller mer sällan</c:v>
                </c:pt>
                <c:pt idx="3">
                  <c:v>Någon gång i månaden</c:v>
                </c:pt>
                <c:pt idx="4">
                  <c:v>En gång i veckan</c:v>
                </c:pt>
                <c:pt idx="5">
                  <c:v>Några gånger i veckan</c:v>
                </c:pt>
                <c:pt idx="6">
                  <c:v>Varje dag</c:v>
                </c:pt>
              </c:strCache>
            </c:strRef>
          </c:cat>
          <c:val>
            <c:numRef>
              <c:f>Blad1!$B$2:$B$8</c:f>
              <c:numCache>
                <c:formatCode>###0%</c:formatCode>
                <c:ptCount val="7"/>
                <c:pt idx="0">
                  <c:v>2.5469831849653807E-2</c:v>
                </c:pt>
                <c:pt idx="1">
                  <c:v>6.4045499505440154E-2</c:v>
                </c:pt>
                <c:pt idx="2">
                  <c:v>0.11350148367952523</c:v>
                </c:pt>
                <c:pt idx="3">
                  <c:v>0.18595450049455983</c:v>
                </c:pt>
                <c:pt idx="4">
                  <c:v>0.16320474777448074</c:v>
                </c:pt>
                <c:pt idx="5">
                  <c:v>0.29599406528189909</c:v>
                </c:pt>
                <c:pt idx="6">
                  <c:v>0.15182987141444115</c:v>
                </c:pt>
              </c:numCache>
            </c:numRef>
          </c:val>
        </c:ser>
        <c:dLbls>
          <c:dLblPos val="outEnd"/>
          <c:showLegendKey val="0"/>
          <c:showVal val="1"/>
          <c:showCatName val="0"/>
          <c:showSerName val="0"/>
          <c:showPercent val="0"/>
          <c:showBubbleSize val="0"/>
        </c:dLbls>
        <c:gapWidth val="150"/>
        <c:axId val="135146880"/>
        <c:axId val="135149824"/>
      </c:barChart>
      <c:catAx>
        <c:axId val="135146880"/>
        <c:scaling>
          <c:orientation val="minMax"/>
        </c:scaling>
        <c:delete val="0"/>
        <c:axPos val="l"/>
        <c:numFmt formatCode="General" sourceLinked="1"/>
        <c:majorTickMark val="out"/>
        <c:minorTickMark val="none"/>
        <c:tickLblPos val="nextTo"/>
        <c:txPr>
          <a:bodyPr/>
          <a:lstStyle/>
          <a:p>
            <a:pPr>
              <a:defRPr sz="1050"/>
            </a:pPr>
            <a:endParaRPr lang="sv-SE"/>
          </a:p>
        </c:txPr>
        <c:crossAx val="135149824"/>
        <c:crosses val="autoZero"/>
        <c:auto val="1"/>
        <c:lblAlgn val="ctr"/>
        <c:lblOffset val="100"/>
        <c:noMultiLvlLbl val="0"/>
      </c:catAx>
      <c:valAx>
        <c:axId val="135149824"/>
        <c:scaling>
          <c:orientation val="minMax"/>
        </c:scaling>
        <c:delete val="1"/>
        <c:axPos val="b"/>
        <c:numFmt formatCode="###0%" sourceLinked="1"/>
        <c:majorTickMark val="out"/>
        <c:minorTickMark val="none"/>
        <c:tickLblPos val="nextTo"/>
        <c:crossAx val="13514688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Sverige</c:v>
                </c:pt>
              </c:strCache>
            </c:strRef>
          </c:tx>
          <c:spPr>
            <a:solidFill>
              <a:srgbClr val="FF0000"/>
            </a:solidFill>
          </c:spPr>
          <c:invertIfNegative val="0"/>
          <c:dLbls>
            <c:txPr>
              <a:bodyPr/>
              <a:lstStyle/>
              <a:p>
                <a:pPr>
                  <a:defRPr sz="8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Blad1!$A$2:$A$8</c:f>
              <c:strCache>
                <c:ptCount val="7"/>
                <c:pt idx="0">
                  <c:v>Vet ej</c:v>
                </c:pt>
                <c:pt idx="1">
                  <c:v>Aldrig</c:v>
                </c:pt>
                <c:pt idx="2">
                  <c:v>Någon gång i kvartalet eller mer sällan</c:v>
                </c:pt>
                <c:pt idx="3">
                  <c:v>Någon gång i månaden</c:v>
                </c:pt>
                <c:pt idx="4">
                  <c:v>En gång i veckan</c:v>
                </c:pt>
                <c:pt idx="5">
                  <c:v>Några gånger i veckan</c:v>
                </c:pt>
                <c:pt idx="6">
                  <c:v>Varje dag</c:v>
                </c:pt>
              </c:strCache>
            </c:strRef>
          </c:cat>
          <c:val>
            <c:numRef>
              <c:f>Blad1!$B$2:$B$8</c:f>
              <c:numCache>
                <c:formatCode>###0%</c:formatCode>
                <c:ptCount val="7"/>
                <c:pt idx="0">
                  <c:v>1.5732546705998034E-2</c:v>
                </c:pt>
                <c:pt idx="1">
                  <c:v>4.8180924287118974E-2</c:v>
                </c:pt>
                <c:pt idx="2">
                  <c:v>8.0629301868239925E-2</c:v>
                </c:pt>
                <c:pt idx="3">
                  <c:v>0.17797443461160273</c:v>
                </c:pt>
                <c:pt idx="4">
                  <c:v>0.16715830875122911</c:v>
                </c:pt>
                <c:pt idx="5">
                  <c:v>0.32350049164208455</c:v>
                </c:pt>
                <c:pt idx="6">
                  <c:v>0.18682399213372661</c:v>
                </c:pt>
              </c:numCache>
            </c:numRef>
          </c:val>
        </c:ser>
        <c:ser>
          <c:idx val="1"/>
          <c:order val="1"/>
          <c:tx>
            <c:strRef>
              <c:f>Blad1!$C$1</c:f>
              <c:strCache>
                <c:ptCount val="1"/>
                <c:pt idx="0">
                  <c:v>Norge</c:v>
                </c:pt>
              </c:strCache>
            </c:strRef>
          </c:tx>
          <c:spPr>
            <a:solidFill>
              <a:schemeClr val="accent6"/>
            </a:solidFill>
          </c:spPr>
          <c:invertIfNegative val="0"/>
          <c:dLbls>
            <c:txPr>
              <a:bodyPr/>
              <a:lstStyle/>
              <a:p>
                <a:pPr>
                  <a:defRPr sz="8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Blad1!$A$2:$A$8</c:f>
              <c:strCache>
                <c:ptCount val="7"/>
                <c:pt idx="0">
                  <c:v>Vet ej</c:v>
                </c:pt>
                <c:pt idx="1">
                  <c:v>Aldrig</c:v>
                </c:pt>
                <c:pt idx="2">
                  <c:v>Någon gång i kvartalet eller mer sällan</c:v>
                </c:pt>
                <c:pt idx="3">
                  <c:v>Någon gång i månaden</c:v>
                </c:pt>
                <c:pt idx="4">
                  <c:v>En gång i veckan</c:v>
                </c:pt>
                <c:pt idx="5">
                  <c:v>Några gånger i veckan</c:v>
                </c:pt>
                <c:pt idx="6">
                  <c:v>Varje dag</c:v>
                </c:pt>
              </c:strCache>
            </c:strRef>
          </c:cat>
          <c:val>
            <c:numRef>
              <c:f>Blad1!$C$2:$C$8</c:f>
              <c:numCache>
                <c:formatCode>###0%</c:formatCode>
                <c:ptCount val="7"/>
                <c:pt idx="0">
                  <c:v>1.9801980198019802E-2</c:v>
                </c:pt>
                <c:pt idx="1">
                  <c:v>5.6435643564356444E-2</c:v>
                </c:pt>
                <c:pt idx="2">
                  <c:v>8.01980198019802E-2</c:v>
                </c:pt>
                <c:pt idx="3">
                  <c:v>0.17425742574257425</c:v>
                </c:pt>
                <c:pt idx="4">
                  <c:v>0.15643564356435644</c:v>
                </c:pt>
                <c:pt idx="5">
                  <c:v>0.3534653465346535</c:v>
                </c:pt>
                <c:pt idx="6">
                  <c:v>0.15940594059405941</c:v>
                </c:pt>
              </c:numCache>
            </c:numRef>
          </c:val>
        </c:ser>
        <c:ser>
          <c:idx val="2"/>
          <c:order val="2"/>
          <c:tx>
            <c:strRef>
              <c:f>Blad1!$D$1</c:f>
              <c:strCache>
                <c:ptCount val="1"/>
                <c:pt idx="0">
                  <c:v>Danmark</c:v>
                </c:pt>
              </c:strCache>
            </c:strRef>
          </c:tx>
          <c:invertIfNegative val="0"/>
          <c:dLbls>
            <c:txPr>
              <a:bodyPr/>
              <a:lstStyle/>
              <a:p>
                <a:pPr>
                  <a:defRPr sz="8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Blad1!$A$2:$A$8</c:f>
              <c:strCache>
                <c:ptCount val="7"/>
                <c:pt idx="0">
                  <c:v>Vet ej</c:v>
                </c:pt>
                <c:pt idx="1">
                  <c:v>Aldrig</c:v>
                </c:pt>
                <c:pt idx="2">
                  <c:v>Någon gång i kvartalet eller mer sällan</c:v>
                </c:pt>
                <c:pt idx="3">
                  <c:v>Någon gång i månaden</c:v>
                </c:pt>
                <c:pt idx="4">
                  <c:v>En gång i veckan</c:v>
                </c:pt>
                <c:pt idx="5">
                  <c:v>Några gånger i veckan</c:v>
                </c:pt>
                <c:pt idx="6">
                  <c:v>Varje dag</c:v>
                </c:pt>
              </c:strCache>
            </c:strRef>
          </c:cat>
          <c:val>
            <c:numRef>
              <c:f>Blad1!$D$2:$D$8</c:f>
              <c:numCache>
                <c:formatCode>###0%</c:formatCode>
                <c:ptCount val="7"/>
                <c:pt idx="0">
                  <c:v>4.3956043956043959E-2</c:v>
                </c:pt>
                <c:pt idx="1">
                  <c:v>0.1068931068931069</c:v>
                </c:pt>
                <c:pt idx="2">
                  <c:v>0.16383616383616384</c:v>
                </c:pt>
                <c:pt idx="3">
                  <c:v>0.17682317682317683</c:v>
                </c:pt>
                <c:pt idx="4">
                  <c:v>0.17282717282717283</c:v>
                </c:pt>
                <c:pt idx="5">
                  <c:v>0.23976023976023977</c:v>
                </c:pt>
                <c:pt idx="6">
                  <c:v>9.5904095904095904E-2</c:v>
                </c:pt>
              </c:numCache>
            </c:numRef>
          </c:val>
        </c:ser>
        <c:ser>
          <c:idx val="3"/>
          <c:order val="3"/>
          <c:tx>
            <c:strRef>
              <c:f>Blad1!$E$1</c:f>
              <c:strCache>
                <c:ptCount val="1"/>
                <c:pt idx="0">
                  <c:v>Finland</c:v>
                </c:pt>
              </c:strCache>
            </c:strRef>
          </c:tx>
          <c:spPr>
            <a:solidFill>
              <a:schemeClr val="accent3">
                <a:lumMod val="40000"/>
                <a:lumOff val="60000"/>
              </a:schemeClr>
            </a:solidFill>
          </c:spPr>
          <c:invertIfNegative val="0"/>
          <c:dLbls>
            <c:txPr>
              <a:bodyPr/>
              <a:lstStyle/>
              <a:p>
                <a:pPr>
                  <a:defRPr sz="8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Blad1!$A$2:$A$8</c:f>
              <c:strCache>
                <c:ptCount val="7"/>
                <c:pt idx="0">
                  <c:v>Vet ej</c:v>
                </c:pt>
                <c:pt idx="1">
                  <c:v>Aldrig</c:v>
                </c:pt>
                <c:pt idx="2">
                  <c:v>Någon gång i kvartalet eller mer sällan</c:v>
                </c:pt>
                <c:pt idx="3">
                  <c:v>Någon gång i månaden</c:v>
                </c:pt>
                <c:pt idx="4">
                  <c:v>En gång i veckan</c:v>
                </c:pt>
                <c:pt idx="5">
                  <c:v>Några gånger i veckan</c:v>
                </c:pt>
                <c:pt idx="6">
                  <c:v>Varje dag</c:v>
                </c:pt>
              </c:strCache>
            </c:strRef>
          </c:cat>
          <c:val>
            <c:numRef>
              <c:f>Blad1!$E$2:$E$8</c:f>
              <c:numCache>
                <c:formatCode>###0%</c:formatCode>
                <c:ptCount val="7"/>
                <c:pt idx="0">
                  <c:v>2.2637795275590553E-2</c:v>
                </c:pt>
                <c:pt idx="1">
                  <c:v>4.5275590551181105E-2</c:v>
                </c:pt>
                <c:pt idx="2">
                  <c:v>0.12992125984251968</c:v>
                </c:pt>
                <c:pt idx="3">
                  <c:v>0.21456692913385825</c:v>
                </c:pt>
                <c:pt idx="4">
                  <c:v>0.15649606299212598</c:v>
                </c:pt>
                <c:pt idx="5">
                  <c:v>0.26673228346456695</c:v>
                </c:pt>
                <c:pt idx="6">
                  <c:v>0.16437007874015749</c:v>
                </c:pt>
              </c:numCache>
            </c:numRef>
          </c:val>
        </c:ser>
        <c:dLbls>
          <c:dLblPos val="outEnd"/>
          <c:showLegendKey val="0"/>
          <c:showVal val="1"/>
          <c:showCatName val="0"/>
          <c:showSerName val="0"/>
          <c:showPercent val="0"/>
          <c:showBubbleSize val="0"/>
        </c:dLbls>
        <c:gapWidth val="150"/>
        <c:axId val="140088448"/>
        <c:axId val="140089984"/>
      </c:barChart>
      <c:catAx>
        <c:axId val="140088448"/>
        <c:scaling>
          <c:orientation val="minMax"/>
        </c:scaling>
        <c:delete val="0"/>
        <c:axPos val="b"/>
        <c:numFmt formatCode="General" sourceLinked="1"/>
        <c:majorTickMark val="out"/>
        <c:minorTickMark val="none"/>
        <c:tickLblPos val="nextTo"/>
        <c:crossAx val="140089984"/>
        <c:crosses val="autoZero"/>
        <c:auto val="1"/>
        <c:lblAlgn val="ctr"/>
        <c:lblOffset val="100"/>
        <c:noMultiLvlLbl val="0"/>
      </c:catAx>
      <c:valAx>
        <c:axId val="140089984"/>
        <c:scaling>
          <c:orientation val="minMax"/>
        </c:scaling>
        <c:delete val="1"/>
        <c:axPos val="l"/>
        <c:numFmt formatCode="###0%" sourceLinked="1"/>
        <c:majorTickMark val="out"/>
        <c:minorTickMark val="none"/>
        <c:tickLblPos val="nextTo"/>
        <c:crossAx val="140088448"/>
        <c:crosses val="autoZero"/>
        <c:crossBetween val="between"/>
      </c:valAx>
    </c:plotArea>
    <c:legend>
      <c:legendPos val="r"/>
      <c:layout>
        <c:manualLayout>
          <c:xMode val="edge"/>
          <c:yMode val="edge"/>
          <c:x val="0.88328073867794066"/>
          <c:y val="0.11105128168352736"/>
          <c:w val="8.7730267544897364E-2"/>
          <c:h val="0.27896781869667187"/>
        </c:manualLayout>
      </c:layout>
      <c:overlay val="0"/>
    </c:legend>
    <c:plotVisOnly val="1"/>
    <c:dispBlanksAs val="gap"/>
    <c:showDLblsOverMax val="0"/>
  </c:chart>
  <c:txPr>
    <a:bodyPr/>
    <a:lstStyle/>
    <a:p>
      <a:pPr>
        <a:defRPr sz="1050"/>
      </a:pPr>
      <a:endParaRPr lang="sv-SE"/>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Serie 1</c:v>
                </c:pt>
              </c:strCache>
            </c:strRef>
          </c:tx>
          <c:spPr>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05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Blad1!$A$2:$A$8</c:f>
              <c:strCache>
                <c:ptCount val="7"/>
                <c:pt idx="0">
                  <c:v>Vet ej</c:v>
                </c:pt>
                <c:pt idx="1">
                  <c:v>Aldrig</c:v>
                </c:pt>
                <c:pt idx="2">
                  <c:v>Någon gång i kvartalet eller mer sällan</c:v>
                </c:pt>
                <c:pt idx="3">
                  <c:v>Någon gång i månaden</c:v>
                </c:pt>
                <c:pt idx="4">
                  <c:v>En gång i veckan</c:v>
                </c:pt>
                <c:pt idx="5">
                  <c:v>Några gånger i veckan</c:v>
                </c:pt>
                <c:pt idx="6">
                  <c:v>Varje dag</c:v>
                </c:pt>
              </c:strCache>
            </c:strRef>
          </c:cat>
          <c:val>
            <c:numRef>
              <c:f>Blad1!$B$2:$B$8</c:f>
              <c:numCache>
                <c:formatCode>###0%</c:formatCode>
                <c:ptCount val="7"/>
                <c:pt idx="0">
                  <c:v>2.7200791295746787E-2</c:v>
                </c:pt>
                <c:pt idx="1">
                  <c:v>0.12265084075173097</c:v>
                </c:pt>
                <c:pt idx="2">
                  <c:v>0.17111770524233433</c:v>
                </c:pt>
                <c:pt idx="3">
                  <c:v>0.21958456973293766</c:v>
                </c:pt>
                <c:pt idx="4">
                  <c:v>0.14762611275964391</c:v>
                </c:pt>
                <c:pt idx="5">
                  <c:v>0.24109792284866469</c:v>
                </c:pt>
                <c:pt idx="6">
                  <c:v>7.0722057368941646E-2</c:v>
                </c:pt>
              </c:numCache>
            </c:numRef>
          </c:val>
        </c:ser>
        <c:dLbls>
          <c:dLblPos val="outEnd"/>
          <c:showLegendKey val="0"/>
          <c:showVal val="1"/>
          <c:showCatName val="0"/>
          <c:showSerName val="0"/>
          <c:showPercent val="0"/>
          <c:showBubbleSize val="0"/>
        </c:dLbls>
        <c:gapWidth val="150"/>
        <c:axId val="141320192"/>
        <c:axId val="141322880"/>
      </c:barChart>
      <c:catAx>
        <c:axId val="141320192"/>
        <c:scaling>
          <c:orientation val="minMax"/>
        </c:scaling>
        <c:delete val="0"/>
        <c:axPos val="l"/>
        <c:numFmt formatCode="General" sourceLinked="1"/>
        <c:majorTickMark val="out"/>
        <c:minorTickMark val="none"/>
        <c:tickLblPos val="nextTo"/>
        <c:txPr>
          <a:bodyPr/>
          <a:lstStyle/>
          <a:p>
            <a:pPr>
              <a:defRPr sz="1050"/>
            </a:pPr>
            <a:endParaRPr lang="sv-SE"/>
          </a:p>
        </c:txPr>
        <c:crossAx val="141322880"/>
        <c:crosses val="autoZero"/>
        <c:auto val="1"/>
        <c:lblAlgn val="ctr"/>
        <c:lblOffset val="100"/>
        <c:noMultiLvlLbl val="0"/>
      </c:catAx>
      <c:valAx>
        <c:axId val="141322880"/>
        <c:scaling>
          <c:orientation val="minMax"/>
        </c:scaling>
        <c:delete val="1"/>
        <c:axPos val="b"/>
        <c:numFmt formatCode="###0%" sourceLinked="1"/>
        <c:majorTickMark val="out"/>
        <c:minorTickMark val="none"/>
        <c:tickLblPos val="nextTo"/>
        <c:crossAx val="14132019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4720810777935172"/>
          <c:y val="4.1932056261593596E-2"/>
          <c:w val="0.54788768200122673"/>
          <c:h val="0.91613588747681285"/>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Blad1!$A$2:$A$7</c:f>
              <c:strCache>
                <c:ptCount val="6"/>
                <c:pt idx="0">
                  <c:v>Stress på jobbet gör att jag presterar sämre på jobbet</c:v>
                </c:pt>
                <c:pt idx="1">
                  <c:v>Hög stress på min arbetsplats påverkar mitt privatliv negativt</c:v>
                </c:pt>
                <c:pt idx="2">
                  <c:v>Min arbetsplats är utformad på ett sätt som gör att jag presterar sämre än min potential</c:v>
                </c:pt>
                <c:pt idx="3">
                  <c:v>Jag har missat viktiga händelser i mitt privatliv på grund av för hög arbetsbelastning</c:v>
                </c:pt>
                <c:pt idx="4">
                  <c:v>Jag behöver jobba hemma ibland för att kunna koncentrera mig</c:v>
                </c:pt>
                <c:pt idx="5">
                  <c:v>Jag har anmält mig sjuk på grund av hög stress på arbetsplatsen</c:v>
                </c:pt>
              </c:strCache>
            </c:strRef>
          </c:cat>
          <c:val>
            <c:numRef>
              <c:f>Blad1!$B$2:$B$7</c:f>
              <c:numCache>
                <c:formatCode>###0%</c:formatCode>
                <c:ptCount val="6"/>
                <c:pt idx="0">
                  <c:v>0.17457962413452027</c:v>
                </c:pt>
                <c:pt idx="1">
                  <c:v>0.19164193867457965</c:v>
                </c:pt>
                <c:pt idx="2">
                  <c:v>0.23293768545994065</c:v>
                </c:pt>
                <c:pt idx="3">
                  <c:v>0.402324431256182</c:v>
                </c:pt>
                <c:pt idx="4">
                  <c:v>0.427299703264095</c:v>
                </c:pt>
                <c:pt idx="5">
                  <c:v>0.6562809099901088</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Blad1!$A$2:$A$7</c:f>
              <c:strCache>
                <c:ptCount val="6"/>
                <c:pt idx="0">
                  <c:v>Stress på jobbet gör att jag presterar sämre på jobbet</c:v>
                </c:pt>
                <c:pt idx="1">
                  <c:v>Hög stress på min arbetsplats påverkar mitt privatliv negativt</c:v>
                </c:pt>
                <c:pt idx="2">
                  <c:v>Min arbetsplats är utformad på ett sätt som gör att jag presterar sämre än min potential</c:v>
                </c:pt>
                <c:pt idx="3">
                  <c:v>Jag har missat viktiga händelser i mitt privatliv på grund av för hög arbetsbelastning</c:v>
                </c:pt>
                <c:pt idx="4">
                  <c:v>Jag behöver jobba hemma ibland för att kunna koncentrera mig</c:v>
                </c:pt>
                <c:pt idx="5">
                  <c:v>Jag har anmält mig sjuk på grund av hög stress på arbetsplatsen</c:v>
                </c:pt>
              </c:strCache>
            </c:strRef>
          </c:cat>
          <c:val>
            <c:numRef>
              <c:f>Blad1!$C$2:$C$7</c:f>
              <c:numCache>
                <c:formatCode>###0%</c:formatCode>
                <c:ptCount val="6"/>
                <c:pt idx="0">
                  <c:v>0.20697329376854601</c:v>
                </c:pt>
                <c:pt idx="1">
                  <c:v>0.21414441147378832</c:v>
                </c:pt>
                <c:pt idx="2">
                  <c:v>0.26409495548961426</c:v>
                </c:pt>
                <c:pt idx="3">
                  <c:v>0.17556874381800194</c:v>
                </c:pt>
                <c:pt idx="4">
                  <c:v>0.14045499505440159</c:v>
                </c:pt>
                <c:pt idx="5">
                  <c:v>9.2482690405539081E-2</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Blad1!$A$2:$A$7</c:f>
              <c:strCache>
                <c:ptCount val="6"/>
                <c:pt idx="0">
                  <c:v>Stress på jobbet gör att jag presterar sämre på jobbet</c:v>
                </c:pt>
                <c:pt idx="1">
                  <c:v>Hög stress på min arbetsplats påverkar mitt privatliv negativt</c:v>
                </c:pt>
                <c:pt idx="2">
                  <c:v>Min arbetsplats är utformad på ett sätt som gör att jag presterar sämre än min potential</c:v>
                </c:pt>
                <c:pt idx="3">
                  <c:v>Jag har missat viktiga händelser i mitt privatliv på grund av för hög arbetsbelastning</c:v>
                </c:pt>
                <c:pt idx="4">
                  <c:v>Jag behöver jobba hemma ibland för att kunna koncentrera mig</c:v>
                </c:pt>
                <c:pt idx="5">
                  <c:v>Jag har anmält mig sjuk på grund av hög stress på arbetsplatsen</c:v>
                </c:pt>
              </c:strCache>
            </c:strRef>
          </c:cat>
          <c:val>
            <c:numRef>
              <c:f>Blad1!$D$2:$D$7</c:f>
              <c:numCache>
                <c:formatCode>###0%</c:formatCode>
                <c:ptCount val="6"/>
                <c:pt idx="0">
                  <c:v>0.23788328387734917</c:v>
                </c:pt>
                <c:pt idx="1">
                  <c:v>0.2138971315529179</c:v>
                </c:pt>
                <c:pt idx="2">
                  <c:v>0.21735905044510384</c:v>
                </c:pt>
                <c:pt idx="3">
                  <c:v>0.16345202769535114</c:v>
                </c:pt>
                <c:pt idx="4">
                  <c:v>0.14391691394658754</c:v>
                </c:pt>
                <c:pt idx="5">
                  <c:v>8.7784371909000972E-2</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Blad1!$A$2:$A$7</c:f>
              <c:strCache>
                <c:ptCount val="6"/>
                <c:pt idx="0">
                  <c:v>Stress på jobbet gör att jag presterar sämre på jobbet</c:v>
                </c:pt>
                <c:pt idx="1">
                  <c:v>Hög stress på min arbetsplats påverkar mitt privatliv negativt</c:v>
                </c:pt>
                <c:pt idx="2">
                  <c:v>Min arbetsplats är utformad på ett sätt som gör att jag presterar sämre än min potential</c:v>
                </c:pt>
                <c:pt idx="3">
                  <c:v>Jag har missat viktiga händelser i mitt privatliv på grund av för hög arbetsbelastning</c:v>
                </c:pt>
                <c:pt idx="4">
                  <c:v>Jag behöver jobba hemma ibland för att kunna koncentrera mig</c:v>
                </c:pt>
                <c:pt idx="5">
                  <c:v>Jag har anmält mig sjuk på grund av hög stress på arbetsplatsen</c:v>
                </c:pt>
              </c:strCache>
            </c:strRef>
          </c:cat>
          <c:val>
            <c:numRef>
              <c:f>Blad1!$E$2:$E$7</c:f>
              <c:numCache>
                <c:formatCode>###0%</c:formatCode>
                <c:ptCount val="6"/>
                <c:pt idx="0">
                  <c:v>0.23590504451038577</c:v>
                </c:pt>
                <c:pt idx="1">
                  <c:v>0.21859545004945599</c:v>
                </c:pt>
                <c:pt idx="2">
                  <c:v>0.18125618199802176</c:v>
                </c:pt>
                <c:pt idx="3">
                  <c:v>0.14218595450049457</c:v>
                </c:pt>
                <c:pt idx="4">
                  <c:v>0.13872403560830859</c:v>
                </c:pt>
                <c:pt idx="5">
                  <c:v>8.0860534124629083E-2</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Blad1!$A$2:$A$7</c:f>
              <c:strCache>
                <c:ptCount val="6"/>
                <c:pt idx="0">
                  <c:v>Stress på jobbet gör att jag presterar sämre på jobbet</c:v>
                </c:pt>
                <c:pt idx="1">
                  <c:v>Hög stress på min arbetsplats påverkar mitt privatliv negativt</c:v>
                </c:pt>
                <c:pt idx="2">
                  <c:v>Min arbetsplats är utformad på ett sätt som gör att jag presterar sämre än min potential</c:v>
                </c:pt>
                <c:pt idx="3">
                  <c:v>Jag har missat viktiga händelser i mitt privatliv på grund av för hög arbetsbelastning</c:v>
                </c:pt>
                <c:pt idx="4">
                  <c:v>Jag behöver jobba hemma ibland för att kunna koncentrera mig</c:v>
                </c:pt>
                <c:pt idx="5">
                  <c:v>Jag har anmält mig sjuk på grund av hög stress på arbetsplatsen</c:v>
                </c:pt>
              </c:strCache>
            </c:strRef>
          </c:cat>
          <c:val>
            <c:numRef>
              <c:f>Blad1!$F$2:$F$7</c:f>
              <c:numCache>
                <c:formatCode>###0%</c:formatCode>
                <c:ptCount val="6"/>
                <c:pt idx="0">
                  <c:v>0.12561819980217606</c:v>
                </c:pt>
                <c:pt idx="1">
                  <c:v>0.14292779426310584</c:v>
                </c:pt>
                <c:pt idx="2">
                  <c:v>7.3194856577645892E-2</c:v>
                </c:pt>
                <c:pt idx="3">
                  <c:v>9.9406528189910984E-2</c:v>
                </c:pt>
                <c:pt idx="4">
                  <c:v>0.10880316518298715</c:v>
                </c:pt>
                <c:pt idx="5">
                  <c:v>6.7012858555885263E-2</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Blad1!$A$2:$A$7</c:f>
              <c:strCache>
                <c:ptCount val="6"/>
                <c:pt idx="0">
                  <c:v>Stress på jobbet gör att jag presterar sämre på jobbet</c:v>
                </c:pt>
                <c:pt idx="1">
                  <c:v>Hög stress på min arbetsplats påverkar mitt privatliv negativt</c:v>
                </c:pt>
                <c:pt idx="2">
                  <c:v>Min arbetsplats är utformad på ett sätt som gör att jag presterar sämre än min potential</c:v>
                </c:pt>
                <c:pt idx="3">
                  <c:v>Jag har missat viktiga händelser i mitt privatliv på grund av för hög arbetsbelastning</c:v>
                </c:pt>
                <c:pt idx="4">
                  <c:v>Jag behöver jobba hemma ibland för att kunna koncentrera mig</c:v>
                </c:pt>
                <c:pt idx="5">
                  <c:v>Jag har anmält mig sjuk på grund av hög stress på arbetsplatsen</c:v>
                </c:pt>
              </c:strCache>
            </c:strRef>
          </c:cat>
          <c:val>
            <c:numRef>
              <c:f>Blad1!$G$2:$G$7</c:f>
              <c:numCache>
                <c:formatCode>###0%</c:formatCode>
                <c:ptCount val="6"/>
                <c:pt idx="0">
                  <c:v>1.904055390702275E-2</c:v>
                </c:pt>
                <c:pt idx="1">
                  <c:v>1.8793273986152326E-2</c:v>
                </c:pt>
                <c:pt idx="2">
                  <c:v>3.1157270029673591E-2</c:v>
                </c:pt>
                <c:pt idx="3">
                  <c:v>1.7062314540059347E-2</c:v>
                </c:pt>
                <c:pt idx="4">
                  <c:v>4.0801186943620185E-2</c:v>
                </c:pt>
                <c:pt idx="5">
                  <c:v>1.5578635014836795E-2</c:v>
                </c:pt>
              </c:numCache>
            </c:numRef>
          </c:val>
        </c:ser>
        <c:dLbls>
          <c:showLegendKey val="0"/>
          <c:showVal val="0"/>
          <c:showCatName val="0"/>
          <c:showSerName val="0"/>
          <c:showPercent val="0"/>
          <c:showBubbleSize val="0"/>
        </c:dLbls>
        <c:gapWidth val="133"/>
        <c:overlap val="100"/>
        <c:axId val="154455424"/>
        <c:axId val="155784320"/>
      </c:barChart>
      <c:catAx>
        <c:axId val="154455424"/>
        <c:scaling>
          <c:orientation val="minMax"/>
        </c:scaling>
        <c:delete val="0"/>
        <c:axPos val="l"/>
        <c:numFmt formatCode="General" sourceLinked="1"/>
        <c:majorTickMark val="out"/>
        <c:minorTickMark val="none"/>
        <c:tickLblPos val="nextTo"/>
        <c:txPr>
          <a:bodyPr/>
          <a:lstStyle/>
          <a:p>
            <a:pPr>
              <a:defRPr sz="1000" i="0"/>
            </a:pPr>
            <a:endParaRPr lang="sv-SE"/>
          </a:p>
        </c:txPr>
        <c:crossAx val="155784320"/>
        <c:crosses val="autoZero"/>
        <c:auto val="1"/>
        <c:lblAlgn val="ctr"/>
        <c:lblOffset val="100"/>
        <c:noMultiLvlLbl val="0"/>
      </c:catAx>
      <c:valAx>
        <c:axId val="155784320"/>
        <c:scaling>
          <c:orientation val="minMax"/>
        </c:scaling>
        <c:delete val="1"/>
        <c:axPos val="b"/>
        <c:numFmt formatCode="0%" sourceLinked="1"/>
        <c:majorTickMark val="out"/>
        <c:minorTickMark val="none"/>
        <c:tickLblPos val="nextTo"/>
        <c:crossAx val="154455424"/>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0.61160275319567359</c:v>
                </c:pt>
                <c:pt idx="1">
                  <c:v>0.7</c:v>
                </c:pt>
                <c:pt idx="2">
                  <c:v>0.62537462537462496</c:v>
                </c:pt>
                <c:pt idx="3">
                  <c:v>0.68799212598425197</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9.04621435594887E-2</c:v>
                </c:pt>
                <c:pt idx="1">
                  <c:v>8.1188118811881191E-2</c:v>
                </c:pt>
                <c:pt idx="2">
                  <c:v>8.6913086913086912E-2</c:v>
                </c:pt>
                <c:pt idx="3">
                  <c:v>0.11122047244094486</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0.1111111111111111</c:v>
                </c:pt>
                <c:pt idx="1">
                  <c:v>5.8415841584158426E-2</c:v>
                </c:pt>
                <c:pt idx="2">
                  <c:v>9.390609390609389E-2</c:v>
                </c:pt>
                <c:pt idx="3">
                  <c:v>8.7598425196850391E-2</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0.10324483775811209</c:v>
                </c:pt>
                <c:pt idx="1">
                  <c:v>7.0297029702970304E-2</c:v>
                </c:pt>
                <c:pt idx="2">
                  <c:v>0.1028971028971029</c:v>
                </c:pt>
                <c:pt idx="3">
                  <c:v>4.7244094488188976E-2</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6.5880039331366769E-2</c:v>
                </c:pt>
                <c:pt idx="1">
                  <c:v>8.2178217821782182E-2</c:v>
                </c:pt>
                <c:pt idx="2">
                  <c:v>7.2927072927072928E-2</c:v>
                </c:pt>
                <c:pt idx="3">
                  <c:v>4.7244094488188976E-2</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1.7699115044247787E-2</c:v>
                </c:pt>
                <c:pt idx="1">
                  <c:v>7.9207920792079209E-3</c:v>
                </c:pt>
                <c:pt idx="2">
                  <c:v>1.7982017982017984E-2</c:v>
                </c:pt>
                <c:pt idx="3">
                  <c:v>1.8700787401574805E-2</c:v>
                </c:pt>
              </c:numCache>
            </c:numRef>
          </c:val>
        </c:ser>
        <c:dLbls>
          <c:showLegendKey val="0"/>
          <c:showVal val="0"/>
          <c:showCatName val="0"/>
          <c:showSerName val="0"/>
          <c:showPercent val="0"/>
          <c:showBubbleSize val="0"/>
        </c:dLbls>
        <c:gapWidth val="133"/>
        <c:overlap val="100"/>
        <c:axId val="155843200"/>
        <c:axId val="155849088"/>
      </c:barChart>
      <c:catAx>
        <c:axId val="155843200"/>
        <c:scaling>
          <c:orientation val="minMax"/>
        </c:scaling>
        <c:delete val="0"/>
        <c:axPos val="l"/>
        <c:numFmt formatCode="General" sourceLinked="1"/>
        <c:majorTickMark val="out"/>
        <c:minorTickMark val="none"/>
        <c:tickLblPos val="nextTo"/>
        <c:txPr>
          <a:bodyPr/>
          <a:lstStyle/>
          <a:p>
            <a:pPr>
              <a:defRPr sz="1000" i="0"/>
            </a:pPr>
            <a:endParaRPr lang="sv-SE"/>
          </a:p>
        </c:txPr>
        <c:crossAx val="155849088"/>
        <c:crosses val="autoZero"/>
        <c:auto val="1"/>
        <c:lblAlgn val="ctr"/>
        <c:lblOffset val="100"/>
        <c:noMultiLvlLbl val="0"/>
      </c:catAx>
      <c:valAx>
        <c:axId val="155849088"/>
        <c:scaling>
          <c:orientation val="minMax"/>
        </c:scaling>
        <c:delete val="1"/>
        <c:axPos val="b"/>
        <c:numFmt formatCode="0%" sourceLinked="1"/>
        <c:majorTickMark val="out"/>
        <c:minorTickMark val="none"/>
        <c:tickLblPos val="nextTo"/>
        <c:crossAx val="15584320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Kolumn1</c:v>
                </c:pt>
              </c:strCache>
            </c:strRef>
          </c:tx>
          <c:spPr>
            <a:ln>
              <a:solidFill>
                <a:schemeClr val="bg1"/>
              </a:solidFill>
            </a:ln>
            <a:effectLst>
              <a:outerShdw blurRad="50800" dist="38100" dir="2700000" algn="tl" rotWithShape="0">
                <a:prstClr val="black">
                  <a:alpha val="40000"/>
                </a:prstClr>
              </a:outerShdw>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Blad1!$A$2:$A$4</c:f>
              <c:strCache>
                <c:ptCount val="3"/>
                <c:pt idx="0">
                  <c:v>18-25</c:v>
                </c:pt>
                <c:pt idx="1">
                  <c:v>26-45</c:v>
                </c:pt>
                <c:pt idx="2">
                  <c:v>46-65</c:v>
                </c:pt>
              </c:strCache>
            </c:strRef>
          </c:cat>
          <c:val>
            <c:numRef>
              <c:f>Blad1!$B$2:$B$4</c:f>
              <c:numCache>
                <c:formatCode>0%</c:formatCode>
                <c:ptCount val="3"/>
                <c:pt idx="0">
                  <c:v>0.14006434050977482</c:v>
                </c:pt>
                <c:pt idx="1">
                  <c:v>0.4258846820094036</c:v>
                </c:pt>
                <c:pt idx="2">
                  <c:v>0.4325661964860183</c:v>
                </c:pt>
              </c:numCache>
            </c:numRef>
          </c:val>
        </c:ser>
        <c:dLbls>
          <c:showLegendKey val="0"/>
          <c:showVal val="0"/>
          <c:showCatName val="0"/>
          <c:showSerName val="0"/>
          <c:showPercent val="0"/>
          <c:showBubbleSize val="0"/>
        </c:dLbls>
        <c:gapWidth val="150"/>
        <c:axId val="3535616"/>
        <c:axId val="3537152"/>
      </c:barChart>
      <c:catAx>
        <c:axId val="3535616"/>
        <c:scaling>
          <c:orientation val="minMax"/>
        </c:scaling>
        <c:delete val="0"/>
        <c:axPos val="l"/>
        <c:numFmt formatCode="General" sourceLinked="0"/>
        <c:majorTickMark val="out"/>
        <c:minorTickMark val="none"/>
        <c:tickLblPos val="nextTo"/>
        <c:crossAx val="3537152"/>
        <c:crosses val="autoZero"/>
        <c:auto val="1"/>
        <c:lblAlgn val="ctr"/>
        <c:lblOffset val="100"/>
        <c:noMultiLvlLbl val="0"/>
      </c:catAx>
      <c:valAx>
        <c:axId val="3537152"/>
        <c:scaling>
          <c:orientation val="minMax"/>
        </c:scaling>
        <c:delete val="1"/>
        <c:axPos val="b"/>
        <c:numFmt formatCode="0%" sourceLinked="1"/>
        <c:majorTickMark val="out"/>
        <c:minorTickMark val="none"/>
        <c:tickLblPos val="nextTo"/>
        <c:crossAx val="3535616"/>
        <c:crosses val="autoZero"/>
        <c:crossBetween val="between"/>
      </c:valAx>
    </c:plotArea>
    <c:plotVisOnly val="1"/>
    <c:dispBlanksAs val="gap"/>
    <c:showDLblsOverMax val="0"/>
  </c:chart>
  <c:txPr>
    <a:bodyPr/>
    <a:lstStyle/>
    <a:p>
      <a:pPr>
        <a:defRPr sz="1100"/>
      </a:pPr>
      <a:endParaRPr lang="sv-SE"/>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0.41002949852507375</c:v>
                </c:pt>
                <c:pt idx="1">
                  <c:v>0.37920792079207921</c:v>
                </c:pt>
                <c:pt idx="2">
                  <c:v>0.47252747252747246</c:v>
                </c:pt>
                <c:pt idx="3">
                  <c:v>0.44783464566929132</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0.13274336283185842</c:v>
                </c:pt>
                <c:pt idx="1">
                  <c:v>0.14455445544554454</c:v>
                </c:pt>
                <c:pt idx="2">
                  <c:v>0.12587412587412589</c:v>
                </c:pt>
                <c:pt idx="3">
                  <c:v>0.15846456692913385</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0.1583087512291052</c:v>
                </c:pt>
                <c:pt idx="1">
                  <c:v>0.13762376237623763</c:v>
                </c:pt>
                <c:pt idx="2">
                  <c:v>0.12287712287712288</c:v>
                </c:pt>
                <c:pt idx="3">
                  <c:v>0.15649606299212598</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0.15634218289085547</c:v>
                </c:pt>
                <c:pt idx="1">
                  <c:v>0.14851485148514851</c:v>
                </c:pt>
                <c:pt idx="2">
                  <c:v>0.12787212787212787</c:v>
                </c:pt>
                <c:pt idx="3">
                  <c:v>0.12204724409448818</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9.6361848574237949E-2</c:v>
                </c:pt>
                <c:pt idx="1">
                  <c:v>0.1603960396039604</c:v>
                </c:pt>
                <c:pt idx="2">
                  <c:v>0.1048951048951049</c:v>
                </c:pt>
                <c:pt idx="3">
                  <c:v>7.3818897637795269E-2</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4.6214355948869225E-2</c:v>
                </c:pt>
                <c:pt idx="1">
                  <c:v>2.9702970297029702E-2</c:v>
                </c:pt>
                <c:pt idx="2">
                  <c:v>4.5954045954045952E-2</c:v>
                </c:pt>
                <c:pt idx="3">
                  <c:v>4.1338582677165364E-2</c:v>
                </c:pt>
              </c:numCache>
            </c:numRef>
          </c:val>
        </c:ser>
        <c:dLbls>
          <c:showLegendKey val="0"/>
          <c:showVal val="0"/>
          <c:showCatName val="0"/>
          <c:showSerName val="0"/>
          <c:showPercent val="0"/>
          <c:showBubbleSize val="0"/>
        </c:dLbls>
        <c:gapWidth val="133"/>
        <c:overlap val="100"/>
        <c:axId val="156032384"/>
        <c:axId val="167969920"/>
      </c:barChart>
      <c:catAx>
        <c:axId val="156032384"/>
        <c:scaling>
          <c:orientation val="minMax"/>
        </c:scaling>
        <c:delete val="0"/>
        <c:axPos val="l"/>
        <c:numFmt formatCode="General" sourceLinked="1"/>
        <c:majorTickMark val="out"/>
        <c:minorTickMark val="none"/>
        <c:tickLblPos val="nextTo"/>
        <c:txPr>
          <a:bodyPr/>
          <a:lstStyle/>
          <a:p>
            <a:pPr>
              <a:defRPr sz="1000" i="0"/>
            </a:pPr>
            <a:endParaRPr lang="sv-SE"/>
          </a:p>
        </c:txPr>
        <c:crossAx val="167969920"/>
        <c:crosses val="autoZero"/>
        <c:auto val="1"/>
        <c:lblAlgn val="ctr"/>
        <c:lblOffset val="100"/>
        <c:noMultiLvlLbl val="0"/>
      </c:catAx>
      <c:valAx>
        <c:axId val="167969920"/>
        <c:scaling>
          <c:orientation val="minMax"/>
        </c:scaling>
        <c:delete val="1"/>
        <c:axPos val="b"/>
        <c:numFmt formatCode="0%" sourceLinked="1"/>
        <c:majorTickMark val="out"/>
        <c:minorTickMark val="none"/>
        <c:tickLblPos val="nextTo"/>
        <c:crossAx val="156032384"/>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0.35103244837758113</c:v>
                </c:pt>
                <c:pt idx="1">
                  <c:v>0.39603960396039606</c:v>
                </c:pt>
                <c:pt idx="2">
                  <c:v>0.38561438561438555</c:v>
                </c:pt>
                <c:pt idx="3">
                  <c:v>0.4763779527559055</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0.17994100294985252</c:v>
                </c:pt>
                <c:pt idx="1">
                  <c:v>0.18118811881188118</c:v>
                </c:pt>
                <c:pt idx="2">
                  <c:v>0.1698301698301698</c:v>
                </c:pt>
                <c:pt idx="3">
                  <c:v>0.17125984251968504</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0.1887905604719764</c:v>
                </c:pt>
                <c:pt idx="1">
                  <c:v>0.16138613861386142</c:v>
                </c:pt>
                <c:pt idx="2">
                  <c:v>0.17082917082917082</c:v>
                </c:pt>
                <c:pt idx="3">
                  <c:v>0.13287401574803151</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0.14847590953785644</c:v>
                </c:pt>
                <c:pt idx="1">
                  <c:v>0.13663366336633664</c:v>
                </c:pt>
                <c:pt idx="2">
                  <c:v>0.14985014985014986</c:v>
                </c:pt>
                <c:pt idx="3">
                  <c:v>0.13385826771653545</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0.10816125860373647</c:v>
                </c:pt>
                <c:pt idx="1">
                  <c:v>0.11584158415841586</c:v>
                </c:pt>
                <c:pt idx="2">
                  <c:v>0.10789210789210787</c:v>
                </c:pt>
                <c:pt idx="3">
                  <c:v>6.5944881889763773E-2</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2.359882005899705E-2</c:v>
                </c:pt>
                <c:pt idx="1">
                  <c:v>8.9108910891089101E-3</c:v>
                </c:pt>
                <c:pt idx="2">
                  <c:v>1.5984015984015984E-2</c:v>
                </c:pt>
                <c:pt idx="3">
                  <c:v>1.968503937007874E-2</c:v>
                </c:pt>
              </c:numCache>
            </c:numRef>
          </c:val>
        </c:ser>
        <c:dLbls>
          <c:showLegendKey val="0"/>
          <c:showVal val="0"/>
          <c:showCatName val="0"/>
          <c:showSerName val="0"/>
          <c:showPercent val="0"/>
          <c:showBubbleSize val="0"/>
        </c:dLbls>
        <c:gapWidth val="133"/>
        <c:overlap val="100"/>
        <c:axId val="168071168"/>
        <c:axId val="168072704"/>
      </c:barChart>
      <c:catAx>
        <c:axId val="168071168"/>
        <c:scaling>
          <c:orientation val="minMax"/>
        </c:scaling>
        <c:delete val="0"/>
        <c:axPos val="l"/>
        <c:numFmt formatCode="General" sourceLinked="1"/>
        <c:majorTickMark val="out"/>
        <c:minorTickMark val="none"/>
        <c:tickLblPos val="nextTo"/>
        <c:txPr>
          <a:bodyPr/>
          <a:lstStyle/>
          <a:p>
            <a:pPr>
              <a:defRPr sz="1000" i="0"/>
            </a:pPr>
            <a:endParaRPr lang="sv-SE"/>
          </a:p>
        </c:txPr>
        <c:crossAx val="168072704"/>
        <c:crosses val="autoZero"/>
        <c:auto val="1"/>
        <c:lblAlgn val="ctr"/>
        <c:lblOffset val="100"/>
        <c:noMultiLvlLbl val="0"/>
      </c:catAx>
      <c:valAx>
        <c:axId val="168072704"/>
        <c:scaling>
          <c:orientation val="minMax"/>
        </c:scaling>
        <c:delete val="1"/>
        <c:axPos val="b"/>
        <c:numFmt formatCode="0%" sourceLinked="1"/>
        <c:majorTickMark val="out"/>
        <c:minorTickMark val="none"/>
        <c:tickLblPos val="nextTo"/>
        <c:crossAx val="16807116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0.21533923303834807</c:v>
                </c:pt>
                <c:pt idx="1">
                  <c:v>0.25148514851485149</c:v>
                </c:pt>
                <c:pt idx="2">
                  <c:v>0.26873126873126874</c:v>
                </c:pt>
                <c:pt idx="3">
                  <c:v>0.19685039370078741</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0.2605703048180924</c:v>
                </c:pt>
                <c:pt idx="1">
                  <c:v>0.2881188118811881</c:v>
                </c:pt>
                <c:pt idx="2">
                  <c:v>0.23676323676323677</c:v>
                </c:pt>
                <c:pt idx="3">
                  <c:v>0.2706692913385827</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0.25467059980334317</c:v>
                </c:pt>
                <c:pt idx="1">
                  <c:v>0.18415841584158416</c:v>
                </c:pt>
                <c:pt idx="2">
                  <c:v>0.19280719280719277</c:v>
                </c:pt>
                <c:pt idx="3">
                  <c:v>0.23720472440944881</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0.16420845624385447</c:v>
                </c:pt>
                <c:pt idx="1">
                  <c:v>0.18019801980198019</c:v>
                </c:pt>
                <c:pt idx="2">
                  <c:v>0.17782217782217782</c:v>
                </c:pt>
                <c:pt idx="3">
                  <c:v>0.20275590551181102</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7.2763028515240899E-2</c:v>
                </c:pt>
                <c:pt idx="1">
                  <c:v>7.5247524752475245E-2</c:v>
                </c:pt>
                <c:pt idx="2">
                  <c:v>9.2907092907092911E-2</c:v>
                </c:pt>
                <c:pt idx="3">
                  <c:v>5.2165354330708659E-2</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3.2448377581120944E-2</c:v>
                </c:pt>
                <c:pt idx="1">
                  <c:v>2.0792079207920793E-2</c:v>
                </c:pt>
                <c:pt idx="2">
                  <c:v>3.0969030969030968E-2</c:v>
                </c:pt>
                <c:pt idx="3">
                  <c:v>4.0354330708661415E-2</c:v>
                </c:pt>
              </c:numCache>
            </c:numRef>
          </c:val>
        </c:ser>
        <c:dLbls>
          <c:showLegendKey val="0"/>
          <c:showVal val="0"/>
          <c:showCatName val="0"/>
          <c:showSerName val="0"/>
          <c:showPercent val="0"/>
          <c:showBubbleSize val="0"/>
        </c:dLbls>
        <c:gapWidth val="133"/>
        <c:overlap val="100"/>
        <c:axId val="168342272"/>
        <c:axId val="168343808"/>
      </c:barChart>
      <c:catAx>
        <c:axId val="168342272"/>
        <c:scaling>
          <c:orientation val="minMax"/>
        </c:scaling>
        <c:delete val="0"/>
        <c:axPos val="l"/>
        <c:numFmt formatCode="General" sourceLinked="1"/>
        <c:majorTickMark val="out"/>
        <c:minorTickMark val="none"/>
        <c:tickLblPos val="nextTo"/>
        <c:txPr>
          <a:bodyPr/>
          <a:lstStyle/>
          <a:p>
            <a:pPr>
              <a:defRPr sz="1000" i="0"/>
            </a:pPr>
            <a:endParaRPr lang="sv-SE"/>
          </a:p>
        </c:txPr>
        <c:crossAx val="168343808"/>
        <c:crosses val="autoZero"/>
        <c:auto val="1"/>
        <c:lblAlgn val="ctr"/>
        <c:lblOffset val="100"/>
        <c:noMultiLvlLbl val="0"/>
      </c:catAx>
      <c:valAx>
        <c:axId val="168343808"/>
        <c:scaling>
          <c:orientation val="minMax"/>
        </c:scaling>
        <c:delete val="1"/>
        <c:axPos val="b"/>
        <c:numFmt formatCode="0%" sourceLinked="1"/>
        <c:majorTickMark val="out"/>
        <c:minorTickMark val="none"/>
        <c:tickLblPos val="nextTo"/>
        <c:crossAx val="16834227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0.14454277286135694</c:v>
                </c:pt>
                <c:pt idx="1">
                  <c:v>0.18712871287128713</c:v>
                </c:pt>
                <c:pt idx="2">
                  <c:v>0.23376623376623373</c:v>
                </c:pt>
                <c:pt idx="3">
                  <c:v>0.20177165354330706</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0.18682399213372661</c:v>
                </c:pt>
                <c:pt idx="1">
                  <c:v>0.24554455445544554</c:v>
                </c:pt>
                <c:pt idx="2">
                  <c:v>0.19280719280719277</c:v>
                </c:pt>
                <c:pt idx="3">
                  <c:v>0.23129921259842517</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0.24188790560471976</c:v>
                </c:pt>
                <c:pt idx="1">
                  <c:v>0.21089108910891088</c:v>
                </c:pt>
                <c:pt idx="2">
                  <c:v>0.19480519480519484</c:v>
                </c:pt>
                <c:pt idx="3">
                  <c:v>0.2076771653543307</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0.23992133726647003</c:v>
                </c:pt>
                <c:pt idx="1">
                  <c:v>0.21881188118811881</c:v>
                </c:pt>
                <c:pt idx="2">
                  <c:v>0.20279720279720281</c:v>
                </c:pt>
                <c:pt idx="3">
                  <c:v>0.2125984251968504</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0.16617502458210423</c:v>
                </c:pt>
                <c:pt idx="1">
                  <c:v>0.12871287128712872</c:v>
                </c:pt>
                <c:pt idx="2">
                  <c:v>0.15384615384615385</c:v>
                </c:pt>
                <c:pt idx="3">
                  <c:v>0.12303149606299213</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2.0648967551622419E-2</c:v>
                </c:pt>
                <c:pt idx="1">
                  <c:v>8.9108910891089101E-3</c:v>
                </c:pt>
                <c:pt idx="2">
                  <c:v>2.197802197802198E-2</c:v>
                </c:pt>
                <c:pt idx="3">
                  <c:v>2.3622047244094488E-2</c:v>
                </c:pt>
              </c:numCache>
            </c:numRef>
          </c:val>
        </c:ser>
        <c:dLbls>
          <c:showLegendKey val="0"/>
          <c:showVal val="0"/>
          <c:showCatName val="0"/>
          <c:showSerName val="0"/>
          <c:showPercent val="0"/>
          <c:showBubbleSize val="0"/>
        </c:dLbls>
        <c:gapWidth val="133"/>
        <c:overlap val="100"/>
        <c:axId val="169555072"/>
        <c:axId val="169556608"/>
      </c:barChart>
      <c:catAx>
        <c:axId val="169555072"/>
        <c:scaling>
          <c:orientation val="minMax"/>
        </c:scaling>
        <c:delete val="0"/>
        <c:axPos val="l"/>
        <c:numFmt formatCode="General" sourceLinked="1"/>
        <c:majorTickMark val="out"/>
        <c:minorTickMark val="none"/>
        <c:tickLblPos val="nextTo"/>
        <c:txPr>
          <a:bodyPr/>
          <a:lstStyle/>
          <a:p>
            <a:pPr>
              <a:defRPr sz="1000" i="0"/>
            </a:pPr>
            <a:endParaRPr lang="sv-SE"/>
          </a:p>
        </c:txPr>
        <c:crossAx val="169556608"/>
        <c:crosses val="autoZero"/>
        <c:auto val="1"/>
        <c:lblAlgn val="ctr"/>
        <c:lblOffset val="100"/>
        <c:noMultiLvlLbl val="0"/>
      </c:catAx>
      <c:valAx>
        <c:axId val="169556608"/>
        <c:scaling>
          <c:orientation val="minMax"/>
        </c:scaling>
        <c:delete val="1"/>
        <c:axPos val="b"/>
        <c:numFmt formatCode="0%" sourceLinked="1"/>
        <c:majorTickMark val="out"/>
        <c:minorTickMark val="none"/>
        <c:tickLblPos val="nextTo"/>
        <c:crossAx val="16955507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0.12684365781710916</c:v>
                </c:pt>
                <c:pt idx="1">
                  <c:v>0.17821782178217821</c:v>
                </c:pt>
                <c:pt idx="2">
                  <c:v>0.20779220779220778</c:v>
                </c:pt>
                <c:pt idx="3">
                  <c:v>0.1860236220472441</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0.15535889872173059</c:v>
                </c:pt>
                <c:pt idx="1">
                  <c:v>0.2613861386138614</c:v>
                </c:pt>
                <c:pt idx="2">
                  <c:v>0.18281718281718282</c:v>
                </c:pt>
                <c:pt idx="3">
                  <c:v>0.2283464566929134</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0.24483775811209441</c:v>
                </c:pt>
                <c:pt idx="1">
                  <c:v>0.24059405940594059</c:v>
                </c:pt>
                <c:pt idx="2">
                  <c:v>0.21578421578421575</c:v>
                </c:pt>
                <c:pt idx="3">
                  <c:v>0.25</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0.28613569321533922</c:v>
                </c:pt>
                <c:pt idx="1">
                  <c:v>0.21287128712871287</c:v>
                </c:pt>
                <c:pt idx="2">
                  <c:v>0.22177822177822179</c:v>
                </c:pt>
                <c:pt idx="3">
                  <c:v>0.22244094488188973</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0.16420845624385447</c:v>
                </c:pt>
                <c:pt idx="1">
                  <c:v>9.9009900990099015E-2</c:v>
                </c:pt>
                <c:pt idx="2">
                  <c:v>0.14385614385614387</c:v>
                </c:pt>
                <c:pt idx="3">
                  <c:v>9.5472440944881887E-2</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2.2615535889872175E-2</c:v>
                </c:pt>
                <c:pt idx="1">
                  <c:v>7.9207920792079209E-3</c:v>
                </c:pt>
                <c:pt idx="2">
                  <c:v>2.7972027972027972E-2</c:v>
                </c:pt>
                <c:pt idx="3">
                  <c:v>1.7716535433070866E-2</c:v>
                </c:pt>
              </c:numCache>
            </c:numRef>
          </c:val>
        </c:ser>
        <c:dLbls>
          <c:showLegendKey val="0"/>
          <c:showVal val="0"/>
          <c:showCatName val="0"/>
          <c:showSerName val="0"/>
          <c:showPercent val="0"/>
          <c:showBubbleSize val="0"/>
        </c:dLbls>
        <c:gapWidth val="133"/>
        <c:overlap val="100"/>
        <c:axId val="170813312"/>
        <c:axId val="170814848"/>
      </c:barChart>
      <c:catAx>
        <c:axId val="170813312"/>
        <c:scaling>
          <c:orientation val="minMax"/>
        </c:scaling>
        <c:delete val="0"/>
        <c:axPos val="l"/>
        <c:numFmt formatCode="General" sourceLinked="1"/>
        <c:majorTickMark val="out"/>
        <c:minorTickMark val="none"/>
        <c:tickLblPos val="nextTo"/>
        <c:txPr>
          <a:bodyPr/>
          <a:lstStyle/>
          <a:p>
            <a:pPr>
              <a:defRPr sz="1000" i="0"/>
            </a:pPr>
            <a:endParaRPr lang="sv-SE"/>
          </a:p>
        </c:txPr>
        <c:crossAx val="170814848"/>
        <c:crosses val="autoZero"/>
        <c:auto val="1"/>
        <c:lblAlgn val="ctr"/>
        <c:lblOffset val="100"/>
        <c:noMultiLvlLbl val="0"/>
      </c:catAx>
      <c:valAx>
        <c:axId val="170814848"/>
        <c:scaling>
          <c:orientation val="minMax"/>
        </c:scaling>
        <c:delete val="1"/>
        <c:axPos val="b"/>
        <c:numFmt formatCode="0%" sourceLinked="1"/>
        <c:majorTickMark val="out"/>
        <c:minorTickMark val="none"/>
        <c:tickLblPos val="nextTo"/>
        <c:crossAx val="17081331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Serie 1</c:v>
                </c:pt>
              </c:strCache>
            </c:strRef>
          </c:tx>
          <c:spPr>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7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Blad1!$A$2:$A$18</c:f>
              <c:strCache>
                <c:ptCount val="17"/>
                <c:pt idx="0">
                  <c:v>Vet ej</c:v>
                </c:pt>
                <c:pt idx="1">
                  <c:v>Annat:</c:v>
                </c:pt>
                <c:pt idx="2">
                  <c:v>Grupparbetsrum</c:v>
                </c:pt>
                <c:pt idx="3">
                  <c:v>Närhet till andra aktiviteter så som handel och rekreation</c:v>
                </c:pt>
                <c:pt idx="4">
                  <c:v>Lekfulla element (så som exempelvis pingisbord)</c:v>
                </c:pt>
                <c:pt idx="5">
                  <c:v>Vilorum</c:v>
                </c:pt>
                <c:pt idx="6">
                  <c:v>Gott kaffe och te</c:v>
                </c:pt>
                <c:pt idx="7">
                  <c:v>Bra lunchmöjligheter</c:v>
                </c:pt>
                <c:pt idx="8">
                  <c:v>Bra ljusförhållanden</c:v>
                </c:pt>
                <c:pt idx="9">
                  <c:v>Tysta rum att jobba i</c:v>
                </c:pt>
                <c:pt idx="10">
                  <c:v>Ergonomiska möbler</c:v>
                </c:pt>
                <c:pt idx="11">
                  <c:v>Träningsmöjligheter under eller i koppling till arbetsplatsen</c:v>
                </c:pt>
                <c:pt idx="12">
                  <c:v>Bra ytor för olika arbetsmoment</c:v>
                </c:pt>
                <c:pt idx="13">
                  <c:v>Låg ljudnivå</c:v>
                </c:pt>
                <c:pt idx="14">
                  <c:v>Flexibla arbetsuppgifter</c:v>
                </c:pt>
                <c:pt idx="15">
                  <c:v>Enkelhet att kommunicera med andra kollegor</c:v>
                </c:pt>
                <c:pt idx="16">
                  <c:v>Flexibla arbetstider</c:v>
                </c:pt>
              </c:strCache>
            </c:strRef>
          </c:cat>
          <c:val>
            <c:numRef>
              <c:f>Blad1!$B$2:$B$18</c:f>
              <c:numCache>
                <c:formatCode>###0%</c:formatCode>
                <c:ptCount val="17"/>
                <c:pt idx="0">
                  <c:v>3.4371909000989118E-2</c:v>
                </c:pt>
                <c:pt idx="1">
                  <c:v>2.472799208704253E-2</c:v>
                </c:pt>
                <c:pt idx="2">
                  <c:v>2.9426310583580612E-2</c:v>
                </c:pt>
                <c:pt idx="3">
                  <c:v>3.3630069238377844E-2</c:v>
                </c:pt>
                <c:pt idx="4">
                  <c:v>4.4015825914935712E-2</c:v>
                </c:pt>
                <c:pt idx="5">
                  <c:v>6.2314540059347182E-2</c:v>
                </c:pt>
                <c:pt idx="6">
                  <c:v>0.10558852621167163</c:v>
                </c:pt>
                <c:pt idx="7">
                  <c:v>0.13204747774480713</c:v>
                </c:pt>
                <c:pt idx="8">
                  <c:v>0.1327893175074184</c:v>
                </c:pt>
                <c:pt idx="9">
                  <c:v>0.13501483679525222</c:v>
                </c:pt>
                <c:pt idx="10">
                  <c:v>0.13971315529179032</c:v>
                </c:pt>
                <c:pt idx="11">
                  <c:v>0.14193867457962414</c:v>
                </c:pt>
                <c:pt idx="12">
                  <c:v>0.15479723046488625</c:v>
                </c:pt>
                <c:pt idx="13">
                  <c:v>0.21661721068249259</c:v>
                </c:pt>
                <c:pt idx="14">
                  <c:v>0.3588031651829871</c:v>
                </c:pt>
                <c:pt idx="15">
                  <c:v>0.40158259149357073</c:v>
                </c:pt>
                <c:pt idx="16">
                  <c:v>0.445351137487636</c:v>
                </c:pt>
              </c:numCache>
            </c:numRef>
          </c:val>
        </c:ser>
        <c:dLbls>
          <c:dLblPos val="outEnd"/>
          <c:showLegendKey val="0"/>
          <c:showVal val="1"/>
          <c:showCatName val="0"/>
          <c:showSerName val="0"/>
          <c:showPercent val="0"/>
          <c:showBubbleSize val="0"/>
        </c:dLbls>
        <c:gapWidth val="150"/>
        <c:axId val="170851328"/>
        <c:axId val="170887040"/>
      </c:barChart>
      <c:catAx>
        <c:axId val="170851328"/>
        <c:scaling>
          <c:orientation val="minMax"/>
        </c:scaling>
        <c:delete val="0"/>
        <c:axPos val="l"/>
        <c:numFmt formatCode="General" sourceLinked="1"/>
        <c:majorTickMark val="out"/>
        <c:minorTickMark val="none"/>
        <c:tickLblPos val="nextTo"/>
        <c:txPr>
          <a:bodyPr/>
          <a:lstStyle/>
          <a:p>
            <a:pPr>
              <a:defRPr sz="900"/>
            </a:pPr>
            <a:endParaRPr lang="sv-SE"/>
          </a:p>
        </c:txPr>
        <c:crossAx val="170887040"/>
        <c:crosses val="autoZero"/>
        <c:auto val="1"/>
        <c:lblAlgn val="ctr"/>
        <c:lblOffset val="100"/>
        <c:noMultiLvlLbl val="0"/>
      </c:catAx>
      <c:valAx>
        <c:axId val="170887040"/>
        <c:scaling>
          <c:orientation val="minMax"/>
        </c:scaling>
        <c:delete val="1"/>
        <c:axPos val="b"/>
        <c:numFmt formatCode="###0%" sourceLinked="1"/>
        <c:majorTickMark val="out"/>
        <c:minorTickMark val="none"/>
        <c:tickLblPos val="nextTo"/>
        <c:crossAx val="17085132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4720810777935172"/>
          <c:y val="4.1932056261593596E-2"/>
          <c:w val="0.54788768200122673"/>
          <c:h val="0.91613588747681285"/>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Den fysiska arbetsmiljön på min arbetsplats är utformad för att stödja kommunikation och kreativa möten</c:v>
                </c:pt>
                <c:pt idx="1">
                  <c:v>Utformningen av den fysiska miljön på min arbetsplats inspirerar mig att prestera bättre i mitt arbete</c:v>
                </c:pt>
                <c:pt idx="2">
                  <c:v>Arbetsmiljön på min arbetsplats påverkar min hälsa negativt</c:v>
                </c:pt>
                <c:pt idx="3">
                  <c:v>Min arbetsplats är utformad så att jag under mesta delen av dagen är fysiskt inaktiv</c:v>
                </c:pt>
              </c:strCache>
            </c:strRef>
          </c:cat>
          <c:val>
            <c:numRef>
              <c:f>Blad1!$B$2:$B$5</c:f>
              <c:numCache>
                <c:formatCode>###0%</c:formatCode>
                <c:ptCount val="4"/>
                <c:pt idx="0">
                  <c:v>0.12957467853610286</c:v>
                </c:pt>
                <c:pt idx="1">
                  <c:v>0.10212660731948565</c:v>
                </c:pt>
                <c:pt idx="2">
                  <c:v>0.31379821958456999</c:v>
                </c:pt>
                <c:pt idx="3">
                  <c:v>0.23194856577645895</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Den fysiska arbetsmiljön på min arbetsplats är utformad för att stödja kommunikation och kreativa möten</c:v>
                </c:pt>
                <c:pt idx="1">
                  <c:v>Utformningen av den fysiska miljön på min arbetsplats inspirerar mig att prestera bättre i mitt arbete</c:v>
                </c:pt>
                <c:pt idx="2">
                  <c:v>Arbetsmiljön på min arbetsplats påverkar min hälsa negativt</c:v>
                </c:pt>
                <c:pt idx="3">
                  <c:v>Min arbetsplats är utformad så att jag under mesta delen av dagen är fysiskt inaktiv</c:v>
                </c:pt>
              </c:strCache>
            </c:strRef>
          </c:cat>
          <c:val>
            <c:numRef>
              <c:f>Blad1!$C$2:$C$5</c:f>
              <c:numCache>
                <c:formatCode>###0%</c:formatCode>
                <c:ptCount val="4"/>
                <c:pt idx="0">
                  <c:v>0.19881305637982197</c:v>
                </c:pt>
                <c:pt idx="1">
                  <c:v>0.18793273986152326</c:v>
                </c:pt>
                <c:pt idx="2">
                  <c:v>0.22255192878338279</c:v>
                </c:pt>
                <c:pt idx="3">
                  <c:v>0.17532146389713155</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Den fysiska arbetsmiljön på min arbetsplats är utformad för att stödja kommunikation och kreativa möten</c:v>
                </c:pt>
                <c:pt idx="1">
                  <c:v>Utformningen av den fysiska miljön på min arbetsplats inspirerar mig att prestera bättre i mitt arbete</c:v>
                </c:pt>
                <c:pt idx="2">
                  <c:v>Arbetsmiljön på min arbetsplats påverkar min hälsa negativt</c:v>
                </c:pt>
                <c:pt idx="3">
                  <c:v>Min arbetsplats är utformad så att jag under mesta delen av dagen är fysiskt inaktiv</c:v>
                </c:pt>
              </c:strCache>
            </c:strRef>
          </c:cat>
          <c:val>
            <c:numRef>
              <c:f>Blad1!$D$2:$D$5</c:f>
              <c:numCache>
                <c:formatCode>###0%</c:formatCode>
                <c:ptCount val="4"/>
                <c:pt idx="0">
                  <c:v>0.33852621167161234</c:v>
                </c:pt>
                <c:pt idx="1">
                  <c:v>0.3521266073194857</c:v>
                </c:pt>
                <c:pt idx="2">
                  <c:v>0.20326409495548961</c:v>
                </c:pt>
                <c:pt idx="3">
                  <c:v>0.24010880316518299</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Den fysiska arbetsmiljön på min arbetsplats är utformad för att stödja kommunikation och kreativa möten</c:v>
                </c:pt>
                <c:pt idx="1">
                  <c:v>Utformningen av den fysiska miljön på min arbetsplats inspirerar mig att prestera bättre i mitt arbete</c:v>
                </c:pt>
                <c:pt idx="2">
                  <c:v>Arbetsmiljön på min arbetsplats påverkar min hälsa negativt</c:v>
                </c:pt>
                <c:pt idx="3">
                  <c:v>Min arbetsplats är utformad så att jag under mesta delen av dagen är fysiskt inaktiv</c:v>
                </c:pt>
              </c:strCache>
            </c:strRef>
          </c:cat>
          <c:val>
            <c:numRef>
              <c:f>Blad1!$E$2:$E$5</c:f>
              <c:numCache>
                <c:formatCode>###0%</c:formatCode>
                <c:ptCount val="4"/>
                <c:pt idx="0">
                  <c:v>0.20573689416419383</c:v>
                </c:pt>
                <c:pt idx="1">
                  <c:v>0.23417408506429274</c:v>
                </c:pt>
                <c:pt idx="2">
                  <c:v>0.14960435212660733</c:v>
                </c:pt>
                <c:pt idx="3">
                  <c:v>0.20722057368941646</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Den fysiska arbetsmiljön på min arbetsplats är utformad för att stödja kommunikation och kreativa möten</c:v>
                </c:pt>
                <c:pt idx="1">
                  <c:v>Utformningen av den fysiska miljön på min arbetsplats inspirerar mig att prestera bättre i mitt arbete</c:v>
                </c:pt>
                <c:pt idx="2">
                  <c:v>Arbetsmiljön på min arbetsplats påverkar min hälsa negativt</c:v>
                </c:pt>
                <c:pt idx="3">
                  <c:v>Min arbetsplats är utformad så att jag under mesta delen av dagen är fysiskt inaktiv</c:v>
                </c:pt>
              </c:strCache>
            </c:strRef>
          </c:cat>
          <c:val>
            <c:numRef>
              <c:f>Blad1!$F$2:$F$5</c:f>
              <c:numCache>
                <c:formatCode>###0%</c:formatCode>
                <c:ptCount val="4"/>
                <c:pt idx="0">
                  <c:v>6.4787339268051428E-2</c:v>
                </c:pt>
                <c:pt idx="1">
                  <c:v>8.2591493570722055E-2</c:v>
                </c:pt>
                <c:pt idx="2">
                  <c:v>8.9515331355093972E-2</c:v>
                </c:pt>
                <c:pt idx="3">
                  <c:v>0.12462908011869436</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Den fysiska arbetsmiljön på min arbetsplats är utformad för att stödja kommunikation och kreativa möten</c:v>
                </c:pt>
                <c:pt idx="1">
                  <c:v>Utformningen av den fysiska miljön på min arbetsplats inspirerar mig att prestera bättre i mitt arbete</c:v>
                </c:pt>
                <c:pt idx="2">
                  <c:v>Arbetsmiljön på min arbetsplats påverkar min hälsa negativt</c:v>
                </c:pt>
                <c:pt idx="3">
                  <c:v>Min arbetsplats är utformad så att jag under mesta delen av dagen är fysiskt inaktiv</c:v>
                </c:pt>
              </c:strCache>
            </c:strRef>
          </c:cat>
          <c:val>
            <c:numRef>
              <c:f>Blad1!$G$2:$G$5</c:f>
              <c:numCache>
                <c:formatCode>###0%</c:formatCode>
                <c:ptCount val="4"/>
                <c:pt idx="0">
                  <c:v>6.2561819980217606E-2</c:v>
                </c:pt>
                <c:pt idx="1">
                  <c:v>4.1048466864490603E-2</c:v>
                </c:pt>
                <c:pt idx="2">
                  <c:v>2.1266073194856579E-2</c:v>
                </c:pt>
                <c:pt idx="3">
                  <c:v>2.0771513353115726E-2</c:v>
                </c:pt>
              </c:numCache>
            </c:numRef>
          </c:val>
        </c:ser>
        <c:dLbls>
          <c:showLegendKey val="0"/>
          <c:showVal val="0"/>
          <c:showCatName val="0"/>
          <c:showSerName val="0"/>
          <c:showPercent val="0"/>
          <c:showBubbleSize val="0"/>
        </c:dLbls>
        <c:gapWidth val="133"/>
        <c:overlap val="100"/>
        <c:axId val="172759680"/>
        <c:axId val="172761472"/>
      </c:barChart>
      <c:catAx>
        <c:axId val="172759680"/>
        <c:scaling>
          <c:orientation val="minMax"/>
        </c:scaling>
        <c:delete val="0"/>
        <c:axPos val="l"/>
        <c:numFmt formatCode="General" sourceLinked="1"/>
        <c:majorTickMark val="out"/>
        <c:minorTickMark val="none"/>
        <c:tickLblPos val="nextTo"/>
        <c:txPr>
          <a:bodyPr/>
          <a:lstStyle/>
          <a:p>
            <a:pPr>
              <a:defRPr sz="1000" i="0"/>
            </a:pPr>
            <a:endParaRPr lang="sv-SE"/>
          </a:p>
        </c:txPr>
        <c:crossAx val="172761472"/>
        <c:crosses val="autoZero"/>
        <c:auto val="1"/>
        <c:lblAlgn val="ctr"/>
        <c:lblOffset val="100"/>
        <c:noMultiLvlLbl val="0"/>
      </c:catAx>
      <c:valAx>
        <c:axId val="172761472"/>
        <c:scaling>
          <c:orientation val="minMax"/>
        </c:scaling>
        <c:delete val="1"/>
        <c:axPos val="b"/>
        <c:numFmt formatCode="0%" sourceLinked="1"/>
        <c:majorTickMark val="out"/>
        <c:minorTickMark val="none"/>
        <c:tickLblPos val="nextTo"/>
        <c:crossAx val="17275968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0.20845624385447395</c:v>
                </c:pt>
                <c:pt idx="1">
                  <c:v>0.22970297029702974</c:v>
                </c:pt>
                <c:pt idx="2">
                  <c:v>0.2357642357642358</c:v>
                </c:pt>
                <c:pt idx="3">
                  <c:v>0.25393700787401574</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0.19469026548672566</c:v>
                </c:pt>
                <c:pt idx="1">
                  <c:v>0.1633663366336634</c:v>
                </c:pt>
                <c:pt idx="2">
                  <c:v>0.14985014985014986</c:v>
                </c:pt>
                <c:pt idx="3">
                  <c:v>0.19291338582677164</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0.23697148475909541</c:v>
                </c:pt>
                <c:pt idx="1">
                  <c:v>0.23267326732673269</c:v>
                </c:pt>
                <c:pt idx="2">
                  <c:v>0.23876123876123873</c:v>
                </c:pt>
                <c:pt idx="3">
                  <c:v>0.25196850393700787</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0.20353982300884957</c:v>
                </c:pt>
                <c:pt idx="1">
                  <c:v>0.20792079207920794</c:v>
                </c:pt>
                <c:pt idx="2">
                  <c:v>0.22877122877122877</c:v>
                </c:pt>
                <c:pt idx="3">
                  <c:v>0.1889763779527559</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0.14060963618485742</c:v>
                </c:pt>
                <c:pt idx="1">
                  <c:v>0.15049504950495049</c:v>
                </c:pt>
                <c:pt idx="2">
                  <c:v>0.12187812187812189</c:v>
                </c:pt>
                <c:pt idx="3">
                  <c:v>8.562992125984252E-2</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1.5732546705998034E-2</c:v>
                </c:pt>
                <c:pt idx="1">
                  <c:v>1.5841584158415842E-2</c:v>
                </c:pt>
                <c:pt idx="2">
                  <c:v>2.4975024975024976E-2</c:v>
                </c:pt>
                <c:pt idx="3">
                  <c:v>2.6574803149606301E-2</c:v>
                </c:pt>
              </c:numCache>
            </c:numRef>
          </c:val>
        </c:ser>
        <c:dLbls>
          <c:showLegendKey val="0"/>
          <c:showVal val="0"/>
          <c:showCatName val="0"/>
          <c:showSerName val="0"/>
          <c:showPercent val="0"/>
          <c:showBubbleSize val="0"/>
        </c:dLbls>
        <c:gapWidth val="133"/>
        <c:overlap val="100"/>
        <c:axId val="174158592"/>
        <c:axId val="174160128"/>
      </c:barChart>
      <c:catAx>
        <c:axId val="174158592"/>
        <c:scaling>
          <c:orientation val="minMax"/>
        </c:scaling>
        <c:delete val="0"/>
        <c:axPos val="l"/>
        <c:numFmt formatCode="General" sourceLinked="1"/>
        <c:majorTickMark val="out"/>
        <c:minorTickMark val="none"/>
        <c:tickLblPos val="nextTo"/>
        <c:txPr>
          <a:bodyPr/>
          <a:lstStyle/>
          <a:p>
            <a:pPr>
              <a:defRPr sz="1000" i="0"/>
            </a:pPr>
            <a:endParaRPr lang="sv-SE"/>
          </a:p>
        </c:txPr>
        <c:crossAx val="174160128"/>
        <c:crosses val="autoZero"/>
        <c:auto val="1"/>
        <c:lblAlgn val="ctr"/>
        <c:lblOffset val="100"/>
        <c:noMultiLvlLbl val="0"/>
      </c:catAx>
      <c:valAx>
        <c:axId val="174160128"/>
        <c:scaling>
          <c:orientation val="minMax"/>
        </c:scaling>
        <c:delete val="1"/>
        <c:axPos val="b"/>
        <c:numFmt formatCode="0%" sourceLinked="1"/>
        <c:majorTickMark val="out"/>
        <c:minorTickMark val="none"/>
        <c:tickLblPos val="nextTo"/>
        <c:crossAx val="17415859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0.23795476892822026</c:v>
                </c:pt>
                <c:pt idx="1">
                  <c:v>0.36039603960396038</c:v>
                </c:pt>
                <c:pt idx="2">
                  <c:v>0.3016983016983017</c:v>
                </c:pt>
                <c:pt idx="3">
                  <c:v>0.35531496062992124</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0.22418879056047195</c:v>
                </c:pt>
                <c:pt idx="1">
                  <c:v>0.22673267326732674</c:v>
                </c:pt>
                <c:pt idx="2">
                  <c:v>0.20779220779220778</c:v>
                </c:pt>
                <c:pt idx="3">
                  <c:v>0.23129921259842517</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0.25663716814159293</c:v>
                </c:pt>
                <c:pt idx="1">
                  <c:v>0.18019801980198019</c:v>
                </c:pt>
                <c:pt idx="2">
                  <c:v>0.19180819180819181</c:v>
                </c:pt>
                <c:pt idx="3">
                  <c:v>0.18405511811023623</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0.15437561455260571</c:v>
                </c:pt>
                <c:pt idx="1">
                  <c:v>0.14059405940594061</c:v>
                </c:pt>
                <c:pt idx="2">
                  <c:v>0.17182817182817187</c:v>
                </c:pt>
                <c:pt idx="3">
                  <c:v>0.13188976377952755</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0.10717797443461161</c:v>
                </c:pt>
                <c:pt idx="1">
                  <c:v>8.1188118811881191E-2</c:v>
                </c:pt>
                <c:pt idx="2">
                  <c:v>0.10389610389610389</c:v>
                </c:pt>
                <c:pt idx="3">
                  <c:v>6.5944881889763773E-2</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1.966568338249754E-2</c:v>
                </c:pt>
                <c:pt idx="1">
                  <c:v>1.089108910891089E-2</c:v>
                </c:pt>
                <c:pt idx="2">
                  <c:v>2.2977022977022976E-2</c:v>
                </c:pt>
                <c:pt idx="3">
                  <c:v>3.1496062992125984E-2</c:v>
                </c:pt>
              </c:numCache>
            </c:numRef>
          </c:val>
        </c:ser>
        <c:dLbls>
          <c:showLegendKey val="0"/>
          <c:showVal val="0"/>
          <c:showCatName val="0"/>
          <c:showSerName val="0"/>
          <c:showPercent val="0"/>
          <c:showBubbleSize val="0"/>
        </c:dLbls>
        <c:gapWidth val="133"/>
        <c:overlap val="100"/>
        <c:axId val="174548480"/>
        <c:axId val="174550016"/>
      </c:barChart>
      <c:catAx>
        <c:axId val="174548480"/>
        <c:scaling>
          <c:orientation val="minMax"/>
        </c:scaling>
        <c:delete val="0"/>
        <c:axPos val="l"/>
        <c:numFmt formatCode="General" sourceLinked="1"/>
        <c:majorTickMark val="out"/>
        <c:minorTickMark val="none"/>
        <c:tickLblPos val="nextTo"/>
        <c:txPr>
          <a:bodyPr/>
          <a:lstStyle/>
          <a:p>
            <a:pPr>
              <a:defRPr sz="1000" i="0"/>
            </a:pPr>
            <a:endParaRPr lang="sv-SE"/>
          </a:p>
        </c:txPr>
        <c:crossAx val="174550016"/>
        <c:crosses val="autoZero"/>
        <c:auto val="1"/>
        <c:lblAlgn val="ctr"/>
        <c:lblOffset val="100"/>
        <c:noMultiLvlLbl val="0"/>
      </c:catAx>
      <c:valAx>
        <c:axId val="174550016"/>
        <c:scaling>
          <c:orientation val="minMax"/>
        </c:scaling>
        <c:delete val="1"/>
        <c:axPos val="b"/>
        <c:numFmt formatCode="0%" sourceLinked="1"/>
        <c:majorTickMark val="out"/>
        <c:minorTickMark val="none"/>
        <c:tickLblPos val="nextTo"/>
        <c:crossAx val="17454848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8.4562438544739424E-2</c:v>
                </c:pt>
                <c:pt idx="1">
                  <c:v>0.1198019801980198</c:v>
                </c:pt>
                <c:pt idx="2">
                  <c:v>0.1178821178821179</c:v>
                </c:pt>
                <c:pt idx="3">
                  <c:v>8.6614173228346469E-2</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0.1966568338249754</c:v>
                </c:pt>
                <c:pt idx="1">
                  <c:v>0.1792079207920792</c:v>
                </c:pt>
                <c:pt idx="2">
                  <c:v>0.18081918081918083</c:v>
                </c:pt>
                <c:pt idx="3">
                  <c:v>0.19488188976377951</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0.36774827925270404</c:v>
                </c:pt>
                <c:pt idx="1">
                  <c:v>0.36039603960396038</c:v>
                </c:pt>
                <c:pt idx="2">
                  <c:v>0.31468531468531469</c:v>
                </c:pt>
                <c:pt idx="3">
                  <c:v>0.36515748031496065</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0.23107177974434612</c:v>
                </c:pt>
                <c:pt idx="1">
                  <c:v>0.22277227722772278</c:v>
                </c:pt>
                <c:pt idx="2">
                  <c:v>0.23976023976023977</c:v>
                </c:pt>
                <c:pt idx="3">
                  <c:v>0.24311023622047245</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8.0629301868239925E-2</c:v>
                </c:pt>
                <c:pt idx="1">
                  <c:v>8.2178217821782182E-2</c:v>
                </c:pt>
                <c:pt idx="2">
                  <c:v>0.1008991008991009</c:v>
                </c:pt>
                <c:pt idx="3">
                  <c:v>6.6929133858267723E-2</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3.9331366764995081E-2</c:v>
                </c:pt>
                <c:pt idx="1">
                  <c:v>3.5643564356435641E-2</c:v>
                </c:pt>
                <c:pt idx="2">
                  <c:v>4.5954045954045952E-2</c:v>
                </c:pt>
                <c:pt idx="3">
                  <c:v>4.3307086614173235E-2</c:v>
                </c:pt>
              </c:numCache>
            </c:numRef>
          </c:val>
        </c:ser>
        <c:dLbls>
          <c:showLegendKey val="0"/>
          <c:showVal val="0"/>
          <c:showCatName val="0"/>
          <c:showSerName val="0"/>
          <c:showPercent val="0"/>
          <c:showBubbleSize val="0"/>
        </c:dLbls>
        <c:gapWidth val="133"/>
        <c:overlap val="100"/>
        <c:axId val="179586944"/>
        <c:axId val="179588480"/>
      </c:barChart>
      <c:catAx>
        <c:axId val="179586944"/>
        <c:scaling>
          <c:orientation val="minMax"/>
        </c:scaling>
        <c:delete val="0"/>
        <c:axPos val="l"/>
        <c:numFmt formatCode="General" sourceLinked="1"/>
        <c:majorTickMark val="out"/>
        <c:minorTickMark val="none"/>
        <c:tickLblPos val="nextTo"/>
        <c:txPr>
          <a:bodyPr/>
          <a:lstStyle/>
          <a:p>
            <a:pPr>
              <a:defRPr sz="1000" i="0"/>
            </a:pPr>
            <a:endParaRPr lang="sv-SE"/>
          </a:p>
        </c:txPr>
        <c:crossAx val="179588480"/>
        <c:crosses val="autoZero"/>
        <c:auto val="1"/>
        <c:lblAlgn val="ctr"/>
        <c:lblOffset val="100"/>
        <c:noMultiLvlLbl val="0"/>
      </c:catAx>
      <c:valAx>
        <c:axId val="179588480"/>
        <c:scaling>
          <c:orientation val="minMax"/>
        </c:scaling>
        <c:delete val="1"/>
        <c:axPos val="b"/>
        <c:numFmt formatCode="0%" sourceLinked="1"/>
        <c:majorTickMark val="out"/>
        <c:minorTickMark val="none"/>
        <c:tickLblPos val="nextTo"/>
        <c:crossAx val="179586944"/>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Blad1!$B$1</c:f>
              <c:strCache>
                <c:ptCount val="1"/>
                <c:pt idx="0">
                  <c:v>Serie 1</c:v>
                </c:pt>
              </c:strCache>
            </c:strRef>
          </c:tx>
          <c:spPr>
            <a:ln>
              <a:solidFill>
                <a:schemeClr val="bg1"/>
              </a:solidFill>
            </a:ln>
            <a:effectLst>
              <a:outerShdw blurRad="50800" dist="38100" dir="2700000" algn="tl" rotWithShape="0">
                <a:prstClr val="black">
                  <a:alpha val="40000"/>
                </a:prstClr>
              </a:outerShdw>
            </a:effectLst>
          </c:spPr>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Blad1!$A$2:$A$4</c:f>
              <c:strCache>
                <c:ptCount val="3"/>
                <c:pt idx="0">
                  <c:v>Jobbar huvudsakligen på kontor</c:v>
                </c:pt>
                <c:pt idx="1">
                  <c:v>Jobbar inte huvudsakligen på ett kontor</c:v>
                </c:pt>
                <c:pt idx="2">
                  <c:v>Vet ej</c:v>
                </c:pt>
              </c:strCache>
            </c:strRef>
          </c:cat>
          <c:val>
            <c:numRef>
              <c:f>Blad1!$B$2:$B$4</c:f>
              <c:numCache>
                <c:formatCode>###0%</c:formatCode>
                <c:ptCount val="3"/>
                <c:pt idx="0">
                  <c:v>0.49159248269040551</c:v>
                </c:pt>
                <c:pt idx="1">
                  <c:v>0.49357072205736896</c:v>
                </c:pt>
                <c:pt idx="2">
                  <c:v>1.4836795252225522E-2</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9815714356848282"/>
          <c:y val="0.17115427969622921"/>
          <c:w val="0.40092875559623625"/>
          <c:h val="0.65769111149507564"/>
        </c:manualLayout>
      </c:layout>
      <c:overlay val="0"/>
    </c:legend>
    <c:plotVisOnly val="1"/>
    <c:dispBlanksAs val="gap"/>
    <c:showDLblsOverMax val="0"/>
  </c:chart>
  <c:spPr>
    <a:ln>
      <a:solidFill>
        <a:schemeClr val="bg1"/>
      </a:solidFill>
    </a:ln>
  </c:spPr>
  <c:txPr>
    <a:bodyPr/>
    <a:lstStyle/>
    <a:p>
      <a:pPr>
        <a:defRPr sz="1200"/>
      </a:pPr>
      <a:endParaRPr lang="sv-SE"/>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0.10717797443461161</c:v>
                </c:pt>
                <c:pt idx="1">
                  <c:v>0.14455445544554454</c:v>
                </c:pt>
                <c:pt idx="2">
                  <c:v>0.14685314685314685</c:v>
                </c:pt>
                <c:pt idx="3">
                  <c:v>0.12007874015748031</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0.1809242871189774</c:v>
                </c:pt>
                <c:pt idx="1">
                  <c:v>0.20297029702970298</c:v>
                </c:pt>
                <c:pt idx="2">
                  <c:v>0.17382617382617382</c:v>
                </c:pt>
                <c:pt idx="3">
                  <c:v>0.23720472440944881</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0.36283185840707965</c:v>
                </c:pt>
                <c:pt idx="1">
                  <c:v>0.33960396039603963</c:v>
                </c:pt>
                <c:pt idx="2">
                  <c:v>0.33566433566433568</c:v>
                </c:pt>
                <c:pt idx="3">
                  <c:v>0.31594488188976377</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0.21632251720747295</c:v>
                </c:pt>
                <c:pt idx="1">
                  <c:v>0.19306930693069307</c:v>
                </c:pt>
                <c:pt idx="2">
                  <c:v>0.2087912087912088</c:v>
                </c:pt>
                <c:pt idx="3">
                  <c:v>0.20472440944881889</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8.3579154375614556E-2</c:v>
                </c:pt>
                <c:pt idx="1">
                  <c:v>6.1386138613861385E-2</c:v>
                </c:pt>
                <c:pt idx="2">
                  <c:v>5.6943056943056944E-2</c:v>
                </c:pt>
                <c:pt idx="3">
                  <c:v>5.7086614173228349E-2</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4.9164208456243849E-2</c:v>
                </c:pt>
                <c:pt idx="1">
                  <c:v>5.8415841584158426E-2</c:v>
                </c:pt>
                <c:pt idx="2">
                  <c:v>7.792207792207792E-2</c:v>
                </c:pt>
                <c:pt idx="3">
                  <c:v>6.4960629921259838E-2</c:v>
                </c:pt>
              </c:numCache>
            </c:numRef>
          </c:val>
        </c:ser>
        <c:dLbls>
          <c:showLegendKey val="0"/>
          <c:showVal val="0"/>
          <c:showCatName val="0"/>
          <c:showSerName val="0"/>
          <c:showPercent val="0"/>
          <c:showBubbleSize val="0"/>
        </c:dLbls>
        <c:gapWidth val="133"/>
        <c:overlap val="100"/>
        <c:axId val="180836992"/>
        <c:axId val="180855168"/>
      </c:barChart>
      <c:catAx>
        <c:axId val="180836992"/>
        <c:scaling>
          <c:orientation val="minMax"/>
        </c:scaling>
        <c:delete val="0"/>
        <c:axPos val="l"/>
        <c:numFmt formatCode="General" sourceLinked="1"/>
        <c:majorTickMark val="out"/>
        <c:minorTickMark val="none"/>
        <c:tickLblPos val="nextTo"/>
        <c:txPr>
          <a:bodyPr/>
          <a:lstStyle/>
          <a:p>
            <a:pPr>
              <a:defRPr sz="1000" i="0"/>
            </a:pPr>
            <a:endParaRPr lang="sv-SE"/>
          </a:p>
        </c:txPr>
        <c:crossAx val="180855168"/>
        <c:crosses val="autoZero"/>
        <c:auto val="1"/>
        <c:lblAlgn val="ctr"/>
        <c:lblOffset val="100"/>
        <c:noMultiLvlLbl val="0"/>
      </c:catAx>
      <c:valAx>
        <c:axId val="180855168"/>
        <c:scaling>
          <c:orientation val="minMax"/>
        </c:scaling>
        <c:delete val="1"/>
        <c:axPos val="b"/>
        <c:numFmt formatCode="0%" sourceLinked="1"/>
        <c:majorTickMark val="out"/>
        <c:minorTickMark val="none"/>
        <c:tickLblPos val="nextTo"/>
        <c:crossAx val="18083699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4720810777935172"/>
          <c:y val="4.1932056261593596E-2"/>
          <c:w val="0.54788768200122673"/>
          <c:h val="0.91613588747681285"/>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Blad1!$A$2:$A$6</c:f>
              <c:strCache>
                <c:ptCount val="5"/>
                <c:pt idx="0">
                  <c:v>Ge möjlighet till flexibla arbetstider</c:v>
                </c:pt>
                <c:pt idx="1">
                  <c:v>Anpassade lokaler för nya sätt att jobba på</c:v>
                </c:pt>
                <c:pt idx="2">
                  <c:v>Skapa möjligheter för att jobba hemifrån eller andra platser</c:v>
                </c:pt>
                <c:pt idx="3">
                  <c:v>Skapa möjligheter för lekfulla och aktiva inslag under arbetstid som inte är direkt kopplade till arbetsuppgifter</c:v>
                </c:pt>
                <c:pt idx="4">
                  <c:v>Arbetslokaler som är tätare sammankopplade med stadslivet, med nära koppling till exempelvis handel och rekreation</c:v>
                </c:pt>
              </c:strCache>
            </c:strRef>
          </c:cat>
          <c:val>
            <c:numRef>
              <c:f>Blad1!$B$2:$B$6</c:f>
              <c:numCache>
                <c:formatCode>###0%</c:formatCode>
                <c:ptCount val="5"/>
                <c:pt idx="0">
                  <c:v>2.9673590504451001E-2</c:v>
                </c:pt>
                <c:pt idx="1">
                  <c:v>2.8684470820969338E-2</c:v>
                </c:pt>
                <c:pt idx="2">
                  <c:v>8.4322453016815041E-2</c:v>
                </c:pt>
                <c:pt idx="3">
                  <c:v>9.5202769535113752E-2</c:v>
                </c:pt>
                <c:pt idx="4">
                  <c:v>0.15949554896142434</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Blad1!$A$2:$A$6</c:f>
              <c:strCache>
                <c:ptCount val="5"/>
                <c:pt idx="0">
                  <c:v>Ge möjlighet till flexibla arbetstider</c:v>
                </c:pt>
                <c:pt idx="1">
                  <c:v>Anpassade lokaler för nya sätt att jobba på</c:v>
                </c:pt>
                <c:pt idx="2">
                  <c:v>Skapa möjligheter för att jobba hemifrån eller andra platser</c:v>
                </c:pt>
                <c:pt idx="3">
                  <c:v>Skapa möjligheter för lekfulla och aktiva inslag under arbetstid som inte är direkt kopplade till arbetsuppgifter</c:v>
                </c:pt>
                <c:pt idx="4">
                  <c:v>Arbetslokaler som är tätare sammankopplade med stadslivet, med nära koppling till exempelvis handel och rekreation</c:v>
                </c:pt>
              </c:strCache>
            </c:strRef>
          </c:cat>
          <c:val>
            <c:numRef>
              <c:f>Blad1!$C$2:$C$6</c:f>
              <c:numCache>
                <c:formatCode>###0%</c:formatCode>
                <c:ptCount val="5"/>
                <c:pt idx="0">
                  <c:v>3.5608308605341248E-2</c:v>
                </c:pt>
                <c:pt idx="1">
                  <c:v>5.2917903066271019E-2</c:v>
                </c:pt>
                <c:pt idx="2">
                  <c:v>7.8387734915924823E-2</c:v>
                </c:pt>
                <c:pt idx="3">
                  <c:v>0.17408506429277942</c:v>
                </c:pt>
                <c:pt idx="4">
                  <c:v>0.20029673590504452</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Blad1!$A$2:$A$6</c:f>
              <c:strCache>
                <c:ptCount val="5"/>
                <c:pt idx="0">
                  <c:v>Ge möjlighet till flexibla arbetstider</c:v>
                </c:pt>
                <c:pt idx="1">
                  <c:v>Anpassade lokaler för nya sätt att jobba på</c:v>
                </c:pt>
                <c:pt idx="2">
                  <c:v>Skapa möjligheter för att jobba hemifrån eller andra platser</c:v>
                </c:pt>
                <c:pt idx="3">
                  <c:v>Skapa möjligheter för lekfulla och aktiva inslag under arbetstid som inte är direkt kopplade till arbetsuppgifter</c:v>
                </c:pt>
                <c:pt idx="4">
                  <c:v>Arbetslokaler som är tätare sammankopplade med stadslivet, med nära koppling till exempelvis handel och rekreation</c:v>
                </c:pt>
              </c:strCache>
            </c:strRef>
          </c:cat>
          <c:val>
            <c:numRef>
              <c:f>Blad1!$D$2:$D$6</c:f>
              <c:numCache>
                <c:formatCode>###0%</c:formatCode>
                <c:ptCount val="5"/>
                <c:pt idx="0">
                  <c:v>0.13402571711177053</c:v>
                </c:pt>
                <c:pt idx="1">
                  <c:v>0.23194856577645895</c:v>
                </c:pt>
                <c:pt idx="2">
                  <c:v>0.21859545004945599</c:v>
                </c:pt>
                <c:pt idx="3">
                  <c:v>0.29698318496538079</c:v>
                </c:pt>
                <c:pt idx="4">
                  <c:v>0.3076162215628091</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Blad1!$A$2:$A$6</c:f>
              <c:strCache>
                <c:ptCount val="5"/>
                <c:pt idx="0">
                  <c:v>Ge möjlighet till flexibla arbetstider</c:v>
                </c:pt>
                <c:pt idx="1">
                  <c:v>Anpassade lokaler för nya sätt att jobba på</c:v>
                </c:pt>
                <c:pt idx="2">
                  <c:v>Skapa möjligheter för att jobba hemifrån eller andra platser</c:v>
                </c:pt>
                <c:pt idx="3">
                  <c:v>Skapa möjligheter för lekfulla och aktiva inslag under arbetstid som inte är direkt kopplade till arbetsuppgifter</c:v>
                </c:pt>
                <c:pt idx="4">
                  <c:v>Arbetslokaler som är tätare sammankopplade med stadslivet, med nära koppling till exempelvis handel och rekreation</c:v>
                </c:pt>
              </c:strCache>
            </c:strRef>
          </c:cat>
          <c:val>
            <c:numRef>
              <c:f>Blad1!$E$2:$E$6</c:f>
              <c:numCache>
                <c:formatCode>###0%</c:formatCode>
                <c:ptCount val="5"/>
                <c:pt idx="0">
                  <c:v>0.29995054401582594</c:v>
                </c:pt>
                <c:pt idx="1">
                  <c:v>0.38649851632047477</c:v>
                </c:pt>
                <c:pt idx="2">
                  <c:v>0.28857566765578635</c:v>
                </c:pt>
                <c:pt idx="3">
                  <c:v>0.25717111770524231</c:v>
                </c:pt>
                <c:pt idx="4">
                  <c:v>0.19287833827893175</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Blad1!$A$2:$A$6</c:f>
              <c:strCache>
                <c:ptCount val="5"/>
                <c:pt idx="0">
                  <c:v>Ge möjlighet till flexibla arbetstider</c:v>
                </c:pt>
                <c:pt idx="1">
                  <c:v>Anpassade lokaler för nya sätt att jobba på</c:v>
                </c:pt>
                <c:pt idx="2">
                  <c:v>Skapa möjligheter för att jobba hemifrån eller andra platser</c:v>
                </c:pt>
                <c:pt idx="3">
                  <c:v>Skapa möjligheter för lekfulla och aktiva inslag under arbetstid som inte är direkt kopplade till arbetsuppgifter</c:v>
                </c:pt>
                <c:pt idx="4">
                  <c:v>Arbetslokaler som är tätare sammankopplade med stadslivet, med nära koppling till exempelvis handel och rekreation</c:v>
                </c:pt>
              </c:strCache>
            </c:strRef>
          </c:cat>
          <c:val>
            <c:numRef>
              <c:f>Blad1!$F$2:$F$6</c:f>
              <c:numCache>
                <c:formatCode>###0%</c:formatCode>
                <c:ptCount val="5"/>
                <c:pt idx="0">
                  <c:v>0.48071216617210683</c:v>
                </c:pt>
                <c:pt idx="1">
                  <c:v>0.26409495548961426</c:v>
                </c:pt>
                <c:pt idx="2">
                  <c:v>0.30143422354104848</c:v>
                </c:pt>
                <c:pt idx="3">
                  <c:v>0.141938674579624</c:v>
                </c:pt>
                <c:pt idx="4">
                  <c:v>9.0009891196834821E-2</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Blad1!$A$2:$A$6</c:f>
              <c:strCache>
                <c:ptCount val="5"/>
                <c:pt idx="0">
                  <c:v>Ge möjlighet till flexibla arbetstider</c:v>
                </c:pt>
                <c:pt idx="1">
                  <c:v>Anpassade lokaler för nya sätt att jobba på</c:v>
                </c:pt>
                <c:pt idx="2">
                  <c:v>Skapa möjligheter för att jobba hemifrån eller andra platser</c:v>
                </c:pt>
                <c:pt idx="3">
                  <c:v>Skapa möjligheter för lekfulla och aktiva inslag under arbetstid som inte är direkt kopplade till arbetsuppgifter</c:v>
                </c:pt>
                <c:pt idx="4">
                  <c:v>Arbetslokaler som är tätare sammankopplade med stadslivet, med nära koppling till exempelvis handel och rekreation</c:v>
                </c:pt>
              </c:strCache>
            </c:strRef>
          </c:cat>
          <c:val>
            <c:numRef>
              <c:f>Blad1!$G$2:$G$6</c:f>
              <c:numCache>
                <c:formatCode>###0%</c:formatCode>
                <c:ptCount val="5"/>
                <c:pt idx="0">
                  <c:v>2.0029673590504452E-2</c:v>
                </c:pt>
                <c:pt idx="1">
                  <c:v>3.5855588526211672E-2</c:v>
                </c:pt>
                <c:pt idx="2">
                  <c:v>2.8684470820969338E-2</c:v>
                </c:pt>
                <c:pt idx="3">
                  <c:v>3.4619188921859542E-2</c:v>
                </c:pt>
                <c:pt idx="4">
                  <c:v>4.9703264094955492E-2</c:v>
                </c:pt>
              </c:numCache>
            </c:numRef>
          </c:val>
        </c:ser>
        <c:dLbls>
          <c:showLegendKey val="0"/>
          <c:showVal val="0"/>
          <c:showCatName val="0"/>
          <c:showSerName val="0"/>
          <c:showPercent val="0"/>
          <c:showBubbleSize val="0"/>
        </c:dLbls>
        <c:gapWidth val="133"/>
        <c:overlap val="100"/>
        <c:axId val="188813696"/>
        <c:axId val="188815232"/>
      </c:barChart>
      <c:catAx>
        <c:axId val="188813696"/>
        <c:scaling>
          <c:orientation val="minMax"/>
        </c:scaling>
        <c:delete val="0"/>
        <c:axPos val="l"/>
        <c:numFmt formatCode="General" sourceLinked="1"/>
        <c:majorTickMark val="out"/>
        <c:minorTickMark val="none"/>
        <c:tickLblPos val="nextTo"/>
        <c:txPr>
          <a:bodyPr/>
          <a:lstStyle/>
          <a:p>
            <a:pPr>
              <a:defRPr sz="1000" i="0"/>
            </a:pPr>
            <a:endParaRPr lang="sv-SE"/>
          </a:p>
        </c:txPr>
        <c:crossAx val="188815232"/>
        <c:crosses val="autoZero"/>
        <c:auto val="1"/>
        <c:lblAlgn val="ctr"/>
        <c:lblOffset val="100"/>
        <c:noMultiLvlLbl val="0"/>
      </c:catAx>
      <c:valAx>
        <c:axId val="188815232"/>
        <c:scaling>
          <c:orientation val="minMax"/>
        </c:scaling>
        <c:delete val="1"/>
        <c:axPos val="b"/>
        <c:numFmt formatCode="0%" sourceLinked="1"/>
        <c:majorTickMark val="out"/>
        <c:minorTickMark val="none"/>
        <c:tickLblPos val="nextTo"/>
        <c:crossAx val="18881369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7.6696165191740412E-2</c:v>
                </c:pt>
                <c:pt idx="1">
                  <c:v>8.5148514851485155E-2</c:v>
                </c:pt>
                <c:pt idx="2">
                  <c:v>8.9910089910089919E-2</c:v>
                </c:pt>
                <c:pt idx="3">
                  <c:v>8.562992125984252E-2</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8.3579154375614556E-2</c:v>
                </c:pt>
                <c:pt idx="1">
                  <c:v>8.8118811881188114E-2</c:v>
                </c:pt>
                <c:pt idx="2">
                  <c:v>5.8941058941058951E-2</c:v>
                </c:pt>
                <c:pt idx="3">
                  <c:v>8.2677165354330728E-2</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0.25073746312684364</c:v>
                </c:pt>
                <c:pt idx="1">
                  <c:v>0.21287128712871287</c:v>
                </c:pt>
                <c:pt idx="2">
                  <c:v>0.2207792207792208</c:v>
                </c:pt>
                <c:pt idx="3">
                  <c:v>0.18996062992125984</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0.27335299901671584</c:v>
                </c:pt>
                <c:pt idx="1">
                  <c:v>0.31089108910891089</c:v>
                </c:pt>
                <c:pt idx="2">
                  <c:v>0.28771228771228774</c:v>
                </c:pt>
                <c:pt idx="3">
                  <c:v>0.28248031496062992</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0.29498525073746312</c:v>
                </c:pt>
                <c:pt idx="1">
                  <c:v>0.27920792079207923</c:v>
                </c:pt>
                <c:pt idx="2">
                  <c:v>0.30369630369630368</c:v>
                </c:pt>
                <c:pt idx="3">
                  <c:v>0.32775590551181094</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2.0648967551622419E-2</c:v>
                </c:pt>
                <c:pt idx="1">
                  <c:v>2.3762376237623763E-2</c:v>
                </c:pt>
                <c:pt idx="2">
                  <c:v>3.896103896103896E-2</c:v>
                </c:pt>
                <c:pt idx="3">
                  <c:v>3.1496062992125984E-2</c:v>
                </c:pt>
              </c:numCache>
            </c:numRef>
          </c:val>
        </c:ser>
        <c:dLbls>
          <c:showLegendKey val="0"/>
          <c:showVal val="0"/>
          <c:showCatName val="0"/>
          <c:showSerName val="0"/>
          <c:showPercent val="0"/>
          <c:showBubbleSize val="0"/>
        </c:dLbls>
        <c:gapWidth val="133"/>
        <c:overlap val="100"/>
        <c:axId val="193285504"/>
        <c:axId val="193307776"/>
      </c:barChart>
      <c:catAx>
        <c:axId val="193285504"/>
        <c:scaling>
          <c:orientation val="minMax"/>
        </c:scaling>
        <c:delete val="0"/>
        <c:axPos val="l"/>
        <c:numFmt formatCode="General" sourceLinked="1"/>
        <c:majorTickMark val="out"/>
        <c:minorTickMark val="none"/>
        <c:tickLblPos val="nextTo"/>
        <c:txPr>
          <a:bodyPr/>
          <a:lstStyle/>
          <a:p>
            <a:pPr>
              <a:defRPr sz="1000" i="0"/>
            </a:pPr>
            <a:endParaRPr lang="sv-SE"/>
          </a:p>
        </c:txPr>
        <c:crossAx val="193307776"/>
        <c:crosses val="autoZero"/>
        <c:auto val="1"/>
        <c:lblAlgn val="ctr"/>
        <c:lblOffset val="100"/>
        <c:noMultiLvlLbl val="0"/>
      </c:catAx>
      <c:valAx>
        <c:axId val="193307776"/>
        <c:scaling>
          <c:orientation val="minMax"/>
        </c:scaling>
        <c:delete val="1"/>
        <c:axPos val="b"/>
        <c:numFmt formatCode="0%" sourceLinked="1"/>
        <c:majorTickMark val="out"/>
        <c:minorTickMark val="none"/>
        <c:tickLblPos val="nextTo"/>
        <c:crossAx val="193285504"/>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2.6548672566371681E-2</c:v>
                </c:pt>
                <c:pt idx="1">
                  <c:v>3.2673267326732675E-2</c:v>
                </c:pt>
                <c:pt idx="2">
                  <c:v>2.6973026973026969E-2</c:v>
                </c:pt>
                <c:pt idx="3">
                  <c:v>2.8543307086614175E-2</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5.2114060963618487E-2</c:v>
                </c:pt>
                <c:pt idx="1">
                  <c:v>5.1485148514851489E-2</c:v>
                </c:pt>
                <c:pt idx="2">
                  <c:v>6.3936063936063936E-2</c:v>
                </c:pt>
                <c:pt idx="3">
                  <c:v>4.429133858267717E-2</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0.24483775811209441</c:v>
                </c:pt>
                <c:pt idx="1">
                  <c:v>0.24257425742574257</c:v>
                </c:pt>
                <c:pt idx="2">
                  <c:v>0.2357642357642358</c:v>
                </c:pt>
                <c:pt idx="3">
                  <c:v>0.20472440944881889</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0.37954768928220256</c:v>
                </c:pt>
                <c:pt idx="1">
                  <c:v>0.37722772277227729</c:v>
                </c:pt>
                <c:pt idx="2">
                  <c:v>0.36663336663336665</c:v>
                </c:pt>
                <c:pt idx="3">
                  <c:v>0.42224409448818906</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0.2753195673549656</c:v>
                </c:pt>
                <c:pt idx="1">
                  <c:v>0.25544554455445545</c:v>
                </c:pt>
                <c:pt idx="2">
                  <c:v>0.25374625374625376</c:v>
                </c:pt>
                <c:pt idx="3">
                  <c:v>0.27165354330708663</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2.1632251720747297E-2</c:v>
                </c:pt>
                <c:pt idx="1">
                  <c:v>4.0594059405940595E-2</c:v>
                </c:pt>
                <c:pt idx="2">
                  <c:v>5.2947052947052944E-2</c:v>
                </c:pt>
                <c:pt idx="3">
                  <c:v>2.8543307086614175E-2</c:v>
                </c:pt>
              </c:numCache>
            </c:numRef>
          </c:val>
        </c:ser>
        <c:dLbls>
          <c:showLegendKey val="0"/>
          <c:showVal val="0"/>
          <c:showCatName val="0"/>
          <c:showSerName val="0"/>
          <c:showPercent val="0"/>
          <c:showBubbleSize val="0"/>
        </c:dLbls>
        <c:gapWidth val="133"/>
        <c:overlap val="100"/>
        <c:axId val="196047232"/>
        <c:axId val="196048768"/>
      </c:barChart>
      <c:catAx>
        <c:axId val="196047232"/>
        <c:scaling>
          <c:orientation val="minMax"/>
        </c:scaling>
        <c:delete val="0"/>
        <c:axPos val="l"/>
        <c:numFmt formatCode="General" sourceLinked="1"/>
        <c:majorTickMark val="out"/>
        <c:minorTickMark val="none"/>
        <c:tickLblPos val="nextTo"/>
        <c:txPr>
          <a:bodyPr/>
          <a:lstStyle/>
          <a:p>
            <a:pPr>
              <a:defRPr sz="1000" i="0"/>
            </a:pPr>
            <a:endParaRPr lang="sv-SE"/>
          </a:p>
        </c:txPr>
        <c:crossAx val="196048768"/>
        <c:crosses val="autoZero"/>
        <c:auto val="1"/>
        <c:lblAlgn val="ctr"/>
        <c:lblOffset val="100"/>
        <c:noMultiLvlLbl val="0"/>
      </c:catAx>
      <c:valAx>
        <c:axId val="196048768"/>
        <c:scaling>
          <c:orientation val="minMax"/>
        </c:scaling>
        <c:delete val="1"/>
        <c:axPos val="b"/>
        <c:numFmt formatCode="0%" sourceLinked="1"/>
        <c:majorTickMark val="out"/>
        <c:minorTickMark val="none"/>
        <c:tickLblPos val="nextTo"/>
        <c:crossAx val="196047232"/>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3.1465093411996069E-2</c:v>
                </c:pt>
                <c:pt idx="1">
                  <c:v>2.5742574257425745E-2</c:v>
                </c:pt>
                <c:pt idx="2">
                  <c:v>3.1968031968031968E-2</c:v>
                </c:pt>
                <c:pt idx="3">
                  <c:v>2.952755905511811E-2</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3.9331366764995081E-2</c:v>
                </c:pt>
                <c:pt idx="1">
                  <c:v>4.5544554455445543E-2</c:v>
                </c:pt>
                <c:pt idx="2">
                  <c:v>3.1968031968031968E-2</c:v>
                </c:pt>
                <c:pt idx="3">
                  <c:v>2.5590551181102362E-2</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0.16027531956735497</c:v>
                </c:pt>
                <c:pt idx="1">
                  <c:v>0.14455445544554454</c:v>
                </c:pt>
                <c:pt idx="2">
                  <c:v>0.12087912087912088</c:v>
                </c:pt>
                <c:pt idx="3">
                  <c:v>0.11023622047244094</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0.31661750245821041</c:v>
                </c:pt>
                <c:pt idx="1">
                  <c:v>0.30594059405940593</c:v>
                </c:pt>
                <c:pt idx="2">
                  <c:v>0.27072927072927072</c:v>
                </c:pt>
                <c:pt idx="3">
                  <c:v>0.30610236220472442</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0.43657817109144548</c:v>
                </c:pt>
                <c:pt idx="1">
                  <c:v>0.45742574257425744</c:v>
                </c:pt>
                <c:pt idx="2">
                  <c:v>0.52547452547452544</c:v>
                </c:pt>
                <c:pt idx="3">
                  <c:v>0.50393700787401574</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1.5732546705998034E-2</c:v>
                </c:pt>
                <c:pt idx="1">
                  <c:v>2.0792079207920793E-2</c:v>
                </c:pt>
                <c:pt idx="2">
                  <c:v>1.898101898101898E-2</c:v>
                </c:pt>
                <c:pt idx="3">
                  <c:v>2.4606299212598427E-2</c:v>
                </c:pt>
              </c:numCache>
            </c:numRef>
          </c:val>
        </c:ser>
        <c:dLbls>
          <c:showLegendKey val="0"/>
          <c:showVal val="0"/>
          <c:showCatName val="0"/>
          <c:showSerName val="0"/>
          <c:showPercent val="0"/>
          <c:showBubbleSize val="0"/>
        </c:dLbls>
        <c:gapWidth val="133"/>
        <c:overlap val="100"/>
        <c:axId val="196420736"/>
        <c:axId val="196422272"/>
      </c:barChart>
      <c:catAx>
        <c:axId val="196420736"/>
        <c:scaling>
          <c:orientation val="minMax"/>
        </c:scaling>
        <c:delete val="0"/>
        <c:axPos val="l"/>
        <c:numFmt formatCode="General" sourceLinked="1"/>
        <c:majorTickMark val="out"/>
        <c:minorTickMark val="none"/>
        <c:tickLblPos val="nextTo"/>
        <c:txPr>
          <a:bodyPr/>
          <a:lstStyle/>
          <a:p>
            <a:pPr>
              <a:defRPr sz="1000" i="0"/>
            </a:pPr>
            <a:endParaRPr lang="sv-SE"/>
          </a:p>
        </c:txPr>
        <c:crossAx val="196422272"/>
        <c:crosses val="autoZero"/>
        <c:auto val="1"/>
        <c:lblAlgn val="ctr"/>
        <c:lblOffset val="100"/>
        <c:noMultiLvlLbl val="0"/>
      </c:catAx>
      <c:valAx>
        <c:axId val="196422272"/>
        <c:scaling>
          <c:orientation val="minMax"/>
        </c:scaling>
        <c:delete val="1"/>
        <c:axPos val="b"/>
        <c:numFmt formatCode="0%" sourceLinked="1"/>
        <c:majorTickMark val="out"/>
        <c:minorTickMark val="none"/>
        <c:tickLblPos val="nextTo"/>
        <c:crossAx val="196420736"/>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8.2595870206489674E-2</c:v>
                </c:pt>
                <c:pt idx="1">
                  <c:v>9.6039603960396042E-2</c:v>
                </c:pt>
                <c:pt idx="2">
                  <c:v>6.5934065934065936E-2</c:v>
                </c:pt>
                <c:pt idx="3">
                  <c:v>0.13582677165354332</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0.16027531956735497</c:v>
                </c:pt>
                <c:pt idx="1">
                  <c:v>0.18316831683168316</c:v>
                </c:pt>
                <c:pt idx="2">
                  <c:v>0.1178821178821179</c:v>
                </c:pt>
                <c:pt idx="3">
                  <c:v>0.23425196850393701</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0.28711897738446412</c:v>
                </c:pt>
                <c:pt idx="1">
                  <c:v>0.30495049504950494</c:v>
                </c:pt>
                <c:pt idx="2">
                  <c:v>0.29570429570429568</c:v>
                </c:pt>
                <c:pt idx="3">
                  <c:v>0.30019685039370081</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0.25663716814159293</c:v>
                </c:pt>
                <c:pt idx="1">
                  <c:v>0.26633663366336635</c:v>
                </c:pt>
                <c:pt idx="2">
                  <c:v>0.30769230769230771</c:v>
                </c:pt>
                <c:pt idx="3">
                  <c:v>0.19881889763779528</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0.1927236971484759</c:v>
                </c:pt>
                <c:pt idx="1">
                  <c:v>0.12079207920792079</c:v>
                </c:pt>
                <c:pt idx="2">
                  <c:v>0.16883116883116883</c:v>
                </c:pt>
                <c:pt idx="3">
                  <c:v>8.562992125984252E-2</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2.0648967551622419E-2</c:v>
                </c:pt>
                <c:pt idx="1">
                  <c:v>2.8712871287128718E-2</c:v>
                </c:pt>
                <c:pt idx="2">
                  <c:v>4.3956043956043959E-2</c:v>
                </c:pt>
                <c:pt idx="3">
                  <c:v>4.5275590551181105E-2</c:v>
                </c:pt>
              </c:numCache>
            </c:numRef>
          </c:val>
        </c:ser>
        <c:dLbls>
          <c:showLegendKey val="0"/>
          <c:showVal val="0"/>
          <c:showCatName val="0"/>
          <c:showSerName val="0"/>
          <c:showPercent val="0"/>
          <c:showBubbleSize val="0"/>
        </c:dLbls>
        <c:gapWidth val="133"/>
        <c:overlap val="100"/>
        <c:axId val="196560768"/>
        <c:axId val="196562304"/>
      </c:barChart>
      <c:catAx>
        <c:axId val="196560768"/>
        <c:scaling>
          <c:orientation val="minMax"/>
        </c:scaling>
        <c:delete val="0"/>
        <c:axPos val="l"/>
        <c:numFmt formatCode="General" sourceLinked="1"/>
        <c:majorTickMark val="out"/>
        <c:minorTickMark val="none"/>
        <c:tickLblPos val="nextTo"/>
        <c:txPr>
          <a:bodyPr/>
          <a:lstStyle/>
          <a:p>
            <a:pPr>
              <a:defRPr sz="1000" i="0"/>
            </a:pPr>
            <a:endParaRPr lang="sv-SE"/>
          </a:p>
        </c:txPr>
        <c:crossAx val="196562304"/>
        <c:crosses val="autoZero"/>
        <c:auto val="1"/>
        <c:lblAlgn val="ctr"/>
        <c:lblOffset val="100"/>
        <c:noMultiLvlLbl val="0"/>
      </c:catAx>
      <c:valAx>
        <c:axId val="196562304"/>
        <c:scaling>
          <c:orientation val="minMax"/>
        </c:scaling>
        <c:delete val="1"/>
        <c:axPos val="b"/>
        <c:numFmt formatCode="0%" sourceLinked="1"/>
        <c:majorTickMark val="out"/>
        <c:minorTickMark val="none"/>
        <c:tickLblPos val="nextTo"/>
        <c:crossAx val="19656076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7374445460612774E-2"/>
          <c:y val="4.1932056261593596E-2"/>
          <c:w val="0.89772134431996575"/>
          <c:h val="0.30639805434254519"/>
        </c:manualLayout>
      </c:layout>
      <c:barChart>
        <c:barDir val="bar"/>
        <c:grouping val="percentStacked"/>
        <c:varyColors val="0"/>
        <c:ser>
          <c:idx val="0"/>
          <c:order val="0"/>
          <c:tx>
            <c:strRef>
              <c:f>Blad1!$B$1</c:f>
              <c:strCache>
                <c:ptCount val="1"/>
                <c:pt idx="0">
                  <c:v>1: Inte alls viktigt</c:v>
                </c:pt>
              </c:strCache>
            </c:strRef>
          </c:tx>
          <c:spPr>
            <a:solidFill>
              <a:schemeClr val="accent1"/>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Blad1!$B$2:$B$5</c:f>
              <c:numCache>
                <c:formatCode>###0%</c:formatCode>
                <c:ptCount val="4"/>
                <c:pt idx="0">
                  <c:v>0.10816125860373647</c:v>
                </c:pt>
                <c:pt idx="1">
                  <c:v>0.21485148514851485</c:v>
                </c:pt>
                <c:pt idx="2">
                  <c:v>0.17982017982017984</c:v>
                </c:pt>
                <c:pt idx="3">
                  <c:v>0.13582677165354332</c:v>
                </c:pt>
              </c:numCache>
            </c:numRef>
          </c:val>
        </c:ser>
        <c:ser>
          <c:idx val="1"/>
          <c:order val="1"/>
          <c:tx>
            <c:strRef>
              <c:f>Blad1!$C$1</c:f>
              <c:strCache>
                <c:ptCount val="1"/>
                <c:pt idx="0">
                  <c:v>2</c:v>
                </c:pt>
              </c:strCache>
            </c:strRef>
          </c:tx>
          <c:spPr>
            <a:solidFill>
              <a:schemeClr val="accent1">
                <a:lumMod val="40000"/>
                <a:lumOff val="6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Blad1!$C$2:$C$5</c:f>
              <c:numCache>
                <c:formatCode>###0%</c:formatCode>
                <c:ptCount val="4"/>
                <c:pt idx="0">
                  <c:v>0.17404129793510326</c:v>
                </c:pt>
                <c:pt idx="1">
                  <c:v>0.23168316831683172</c:v>
                </c:pt>
                <c:pt idx="2">
                  <c:v>0.18581418581418582</c:v>
                </c:pt>
                <c:pt idx="3">
                  <c:v>0.20964566929133854</c:v>
                </c:pt>
              </c:numCache>
            </c:numRef>
          </c:val>
        </c:ser>
        <c:ser>
          <c:idx val="2"/>
          <c:order val="2"/>
          <c:tx>
            <c:strRef>
              <c:f>Blad1!$D$1</c:f>
              <c:strCache>
                <c:ptCount val="1"/>
                <c:pt idx="0">
                  <c:v>3</c:v>
                </c:pt>
              </c:strCache>
            </c:strRef>
          </c:tx>
          <c:spPr>
            <a:solidFill>
              <a:schemeClr val="accent5">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Blad1!$D$2:$D$5</c:f>
              <c:numCache>
                <c:formatCode>###0%</c:formatCode>
                <c:ptCount val="4"/>
                <c:pt idx="0">
                  <c:v>0.32940019665683384</c:v>
                </c:pt>
                <c:pt idx="1">
                  <c:v>0.25841584158415842</c:v>
                </c:pt>
                <c:pt idx="2">
                  <c:v>0.31368631368631367</c:v>
                </c:pt>
                <c:pt idx="3">
                  <c:v>0.32874015748031499</c:v>
                </c:pt>
              </c:numCache>
            </c:numRef>
          </c:val>
        </c:ser>
        <c:ser>
          <c:idx val="3"/>
          <c:order val="3"/>
          <c:tx>
            <c:strRef>
              <c:f>Blad1!$E$1</c:f>
              <c:strCache>
                <c:ptCount val="1"/>
                <c:pt idx="0">
                  <c:v>4</c:v>
                </c:pt>
              </c:strCache>
            </c:strRef>
          </c:tx>
          <c:spPr>
            <a:solidFill>
              <a:schemeClr val="accent6">
                <a:lumMod val="60000"/>
                <a:lumOff val="40000"/>
              </a:schemeClr>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Blad1!$E$2:$E$5</c:f>
              <c:numCache>
                <c:formatCode>###0%</c:formatCode>
                <c:ptCount val="4"/>
                <c:pt idx="0">
                  <c:v>0.21828908554572274</c:v>
                </c:pt>
                <c:pt idx="1">
                  <c:v>0.18316831683168316</c:v>
                </c:pt>
                <c:pt idx="2">
                  <c:v>0.1698301698301698</c:v>
                </c:pt>
                <c:pt idx="3">
                  <c:v>0.19980314960629922</c:v>
                </c:pt>
              </c:numCache>
            </c:numRef>
          </c:val>
        </c:ser>
        <c:ser>
          <c:idx val="4"/>
          <c:order val="4"/>
          <c:tx>
            <c:strRef>
              <c:f>Blad1!$F$1</c:f>
              <c:strCache>
                <c:ptCount val="1"/>
                <c:pt idx="0">
                  <c:v>5: Mycket viktigt</c:v>
                </c:pt>
              </c:strCache>
            </c:strRef>
          </c:tx>
          <c:spPr>
            <a:solidFill>
              <a:schemeClr val="accent6"/>
            </a:solidFill>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100"/>
                </a:pPr>
                <a:endParaRPr lang="sv-S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Blad1!$A$2:$A$5</c:f>
              <c:strCache>
                <c:ptCount val="4"/>
                <c:pt idx="0">
                  <c:v>Sweden</c:v>
                </c:pt>
                <c:pt idx="1">
                  <c:v>Norway</c:v>
                </c:pt>
                <c:pt idx="2">
                  <c:v>Denmark</c:v>
                </c:pt>
                <c:pt idx="3">
                  <c:v>Finland</c:v>
                </c:pt>
              </c:strCache>
            </c:strRef>
          </c:cat>
          <c:val>
            <c:numRef>
              <c:f>Blad1!$F$2:$F$5</c:f>
              <c:numCache>
                <c:formatCode>###0%</c:formatCode>
                <c:ptCount val="4"/>
                <c:pt idx="0">
                  <c:v>0.12979351032448377</c:v>
                </c:pt>
                <c:pt idx="1">
                  <c:v>7.0297029702970304E-2</c:v>
                </c:pt>
                <c:pt idx="2">
                  <c:v>8.5914085914085933E-2</c:v>
                </c:pt>
                <c:pt idx="3">
                  <c:v>7.3818897637795269E-2</c:v>
                </c:pt>
              </c:numCache>
            </c:numRef>
          </c:val>
        </c:ser>
        <c:ser>
          <c:idx val="5"/>
          <c:order val="5"/>
          <c:tx>
            <c:strRef>
              <c:f>Blad1!$G$1</c:f>
              <c:strCache>
                <c:ptCount val="1"/>
                <c:pt idx="0">
                  <c:v>Vet ej</c:v>
                </c:pt>
              </c:strCache>
            </c:strRef>
          </c:tx>
          <c:spPr>
            <a:solidFill>
              <a:schemeClr val="bg1">
                <a:lumMod val="85000"/>
              </a:schemeClr>
            </a:solidFill>
            <a:ln>
              <a:solidFill>
                <a:schemeClr val="bg1"/>
              </a:solidFill>
            </a:ln>
            <a:effectLst>
              <a:outerShdw blurRad="50800" dist="38100" dir="2700000" algn="tl" rotWithShape="0">
                <a:prstClr val="black">
                  <a:alpha val="40000"/>
                </a:prstClr>
              </a:outerShdw>
            </a:effectLst>
          </c:spPr>
          <c:invertIfNegative val="0"/>
          <c:cat>
            <c:strRef>
              <c:f>Blad1!$A$2:$A$5</c:f>
              <c:strCache>
                <c:ptCount val="4"/>
                <c:pt idx="0">
                  <c:v>Sweden</c:v>
                </c:pt>
                <c:pt idx="1">
                  <c:v>Norway</c:v>
                </c:pt>
                <c:pt idx="2">
                  <c:v>Denmark</c:v>
                </c:pt>
                <c:pt idx="3">
                  <c:v>Finland</c:v>
                </c:pt>
              </c:strCache>
            </c:strRef>
          </c:cat>
          <c:val>
            <c:numRef>
              <c:f>Blad1!$G$2:$G$5</c:f>
              <c:numCache>
                <c:formatCode>###0%</c:formatCode>
                <c:ptCount val="4"/>
                <c:pt idx="0">
                  <c:v>4.0314650934119962E-2</c:v>
                </c:pt>
                <c:pt idx="1">
                  <c:v>4.1584158415841586E-2</c:v>
                </c:pt>
                <c:pt idx="2">
                  <c:v>6.4935064935064929E-2</c:v>
                </c:pt>
                <c:pt idx="3">
                  <c:v>5.2165354330708659E-2</c:v>
                </c:pt>
              </c:numCache>
            </c:numRef>
          </c:val>
        </c:ser>
        <c:dLbls>
          <c:showLegendKey val="0"/>
          <c:showVal val="0"/>
          <c:showCatName val="0"/>
          <c:showSerName val="0"/>
          <c:showPercent val="0"/>
          <c:showBubbleSize val="0"/>
        </c:dLbls>
        <c:gapWidth val="133"/>
        <c:overlap val="100"/>
        <c:axId val="196958848"/>
        <c:axId val="196981120"/>
      </c:barChart>
      <c:catAx>
        <c:axId val="196958848"/>
        <c:scaling>
          <c:orientation val="minMax"/>
        </c:scaling>
        <c:delete val="0"/>
        <c:axPos val="l"/>
        <c:numFmt formatCode="General" sourceLinked="1"/>
        <c:majorTickMark val="out"/>
        <c:minorTickMark val="none"/>
        <c:tickLblPos val="nextTo"/>
        <c:txPr>
          <a:bodyPr/>
          <a:lstStyle/>
          <a:p>
            <a:pPr>
              <a:defRPr sz="1000" i="0"/>
            </a:pPr>
            <a:endParaRPr lang="sv-SE"/>
          </a:p>
        </c:txPr>
        <c:crossAx val="196981120"/>
        <c:crosses val="autoZero"/>
        <c:auto val="1"/>
        <c:lblAlgn val="ctr"/>
        <c:lblOffset val="100"/>
        <c:noMultiLvlLbl val="0"/>
      </c:catAx>
      <c:valAx>
        <c:axId val="196981120"/>
        <c:scaling>
          <c:orientation val="minMax"/>
        </c:scaling>
        <c:delete val="1"/>
        <c:axPos val="b"/>
        <c:numFmt formatCode="0%" sourceLinked="1"/>
        <c:majorTickMark val="out"/>
        <c:minorTickMark val="none"/>
        <c:tickLblPos val="nextTo"/>
        <c:crossAx val="196958848"/>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Serie 1</c:v>
                </c:pt>
              </c:strCache>
            </c:strRef>
          </c:tx>
          <c:spPr>
            <a:ln>
              <a:solidFill>
                <a:schemeClr val="bg1"/>
              </a:solidFill>
            </a:ln>
            <a:effectLst>
              <a:outerShdw blurRad="50800" dist="38100" dir="2700000" algn="tl" rotWithShape="0">
                <a:prstClr val="black">
                  <a:alpha val="40000"/>
                </a:prstClr>
              </a:outerShdw>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Blad1!$A$2:$A$6</c:f>
              <c:strCache>
                <c:ptCount val="5"/>
                <c:pt idx="0">
                  <c:v>Vet ej</c:v>
                </c:pt>
                <c:pt idx="1">
                  <c:v>Mycket dåligt</c:v>
                </c:pt>
                <c:pt idx="2">
                  <c:v>Dåligt</c:v>
                </c:pt>
                <c:pt idx="3">
                  <c:v>Bra</c:v>
                </c:pt>
                <c:pt idx="4">
                  <c:v>Mycket bra</c:v>
                </c:pt>
              </c:strCache>
            </c:strRef>
          </c:cat>
          <c:val>
            <c:numRef>
              <c:f>Blad1!$B$2:$B$6</c:f>
              <c:numCache>
                <c:formatCode>###0%</c:formatCode>
                <c:ptCount val="5"/>
                <c:pt idx="0">
                  <c:v>9.8911968348170121E-3</c:v>
                </c:pt>
                <c:pt idx="1">
                  <c:v>1.5578635014836795E-2</c:v>
                </c:pt>
                <c:pt idx="2">
                  <c:v>7.2700296735905043E-2</c:v>
                </c:pt>
                <c:pt idx="3">
                  <c:v>0.53115727002967361</c:v>
                </c:pt>
                <c:pt idx="4" formatCode="####%">
                  <c:v>0.37067260138476754</c:v>
                </c:pt>
              </c:numCache>
            </c:numRef>
          </c:val>
        </c:ser>
        <c:dLbls>
          <c:dLblPos val="outEnd"/>
          <c:showLegendKey val="0"/>
          <c:showVal val="1"/>
          <c:showCatName val="0"/>
          <c:showSerName val="0"/>
          <c:showPercent val="0"/>
          <c:showBubbleSize val="0"/>
        </c:dLbls>
        <c:gapWidth val="150"/>
        <c:axId val="36040064"/>
        <c:axId val="36313344"/>
      </c:barChart>
      <c:catAx>
        <c:axId val="36040064"/>
        <c:scaling>
          <c:orientation val="minMax"/>
        </c:scaling>
        <c:delete val="0"/>
        <c:axPos val="l"/>
        <c:numFmt formatCode="General" sourceLinked="0"/>
        <c:majorTickMark val="out"/>
        <c:minorTickMark val="none"/>
        <c:tickLblPos val="nextTo"/>
        <c:crossAx val="36313344"/>
        <c:crosses val="autoZero"/>
        <c:auto val="1"/>
        <c:lblAlgn val="ctr"/>
        <c:lblOffset val="100"/>
        <c:noMultiLvlLbl val="0"/>
      </c:catAx>
      <c:valAx>
        <c:axId val="36313344"/>
        <c:scaling>
          <c:orientation val="minMax"/>
        </c:scaling>
        <c:delete val="1"/>
        <c:axPos val="b"/>
        <c:numFmt formatCode="###0%" sourceLinked="1"/>
        <c:majorTickMark val="out"/>
        <c:minorTickMark val="none"/>
        <c:tickLblPos val="nextTo"/>
        <c:crossAx val="36040064"/>
        <c:crosses val="autoZero"/>
        <c:crossBetween val="between"/>
      </c:valAx>
    </c:plotArea>
    <c:plotVisOnly val="1"/>
    <c:dispBlanksAs val="gap"/>
    <c:showDLblsOverMax val="0"/>
  </c:chart>
  <c:txPr>
    <a:bodyPr/>
    <a:lstStyle/>
    <a:p>
      <a:pPr>
        <a:defRPr sz="1200"/>
      </a:pPr>
      <a:endParaRPr lang="sv-S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Sverige</c:v>
                </c:pt>
              </c:strCache>
            </c:strRef>
          </c:tx>
          <c:spPr>
            <a:solidFill>
              <a:srgbClr val="FF0000"/>
            </a:solidFill>
          </c:spPr>
          <c:invertIfNegative val="0"/>
          <c:dLbls>
            <c:txPr>
              <a:bodyPr/>
              <a:lstStyle/>
              <a:p>
                <a:pPr>
                  <a:defRPr sz="10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Blad1!$A$2:$A$6</c:f>
              <c:strCache>
                <c:ptCount val="5"/>
                <c:pt idx="0">
                  <c:v>Vet ej</c:v>
                </c:pt>
                <c:pt idx="1">
                  <c:v>Mycket dåligt</c:v>
                </c:pt>
                <c:pt idx="2">
                  <c:v>Dåligt</c:v>
                </c:pt>
                <c:pt idx="3">
                  <c:v>Bra</c:v>
                </c:pt>
                <c:pt idx="4">
                  <c:v>Mycket bra</c:v>
                </c:pt>
              </c:strCache>
            </c:strRef>
          </c:cat>
          <c:val>
            <c:numRef>
              <c:f>Blad1!$B$2:$B$6</c:f>
              <c:numCache>
                <c:formatCode>###0%</c:formatCode>
                <c:ptCount val="5"/>
                <c:pt idx="0">
                  <c:v>6.8829891838741398E-3</c:v>
                </c:pt>
                <c:pt idx="1">
                  <c:v>1.376597836774828E-2</c:v>
                </c:pt>
                <c:pt idx="2">
                  <c:v>6.1946902654867256E-2</c:v>
                </c:pt>
                <c:pt idx="3">
                  <c:v>0.52212389380530977</c:v>
                </c:pt>
                <c:pt idx="4">
                  <c:v>0.39528023598820061</c:v>
                </c:pt>
              </c:numCache>
            </c:numRef>
          </c:val>
        </c:ser>
        <c:ser>
          <c:idx val="1"/>
          <c:order val="1"/>
          <c:tx>
            <c:strRef>
              <c:f>Blad1!$C$1</c:f>
              <c:strCache>
                <c:ptCount val="1"/>
                <c:pt idx="0">
                  <c:v>Norge</c:v>
                </c:pt>
              </c:strCache>
            </c:strRef>
          </c:tx>
          <c:spPr>
            <a:solidFill>
              <a:srgbClr val="00B050"/>
            </a:solidFill>
          </c:spPr>
          <c:invertIfNegative val="0"/>
          <c:dLbls>
            <c:txPr>
              <a:bodyPr/>
              <a:lstStyle/>
              <a:p>
                <a:pPr>
                  <a:defRPr sz="10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Blad1!$A$2:$A$6</c:f>
              <c:strCache>
                <c:ptCount val="5"/>
                <c:pt idx="0">
                  <c:v>Vet ej</c:v>
                </c:pt>
                <c:pt idx="1">
                  <c:v>Mycket dåligt</c:v>
                </c:pt>
                <c:pt idx="2">
                  <c:v>Dåligt</c:v>
                </c:pt>
                <c:pt idx="3">
                  <c:v>Bra</c:v>
                </c:pt>
                <c:pt idx="4">
                  <c:v>Mycket bra</c:v>
                </c:pt>
              </c:strCache>
            </c:strRef>
          </c:cat>
          <c:val>
            <c:numRef>
              <c:f>Blad1!$C$2:$C$6</c:f>
              <c:numCache>
                <c:formatCode>###0%</c:formatCode>
                <c:ptCount val="5"/>
                <c:pt idx="0">
                  <c:v>7.9207920792079209E-3</c:v>
                </c:pt>
                <c:pt idx="1">
                  <c:v>1.4851485148514851E-2</c:v>
                </c:pt>
                <c:pt idx="2">
                  <c:v>6.3366336633663367E-2</c:v>
                </c:pt>
                <c:pt idx="3">
                  <c:v>0.4623762376237624</c:v>
                </c:pt>
                <c:pt idx="4">
                  <c:v>0.45148514851485155</c:v>
                </c:pt>
              </c:numCache>
            </c:numRef>
          </c:val>
        </c:ser>
        <c:ser>
          <c:idx val="2"/>
          <c:order val="2"/>
          <c:tx>
            <c:strRef>
              <c:f>Blad1!$D$1</c:f>
              <c:strCache>
                <c:ptCount val="1"/>
                <c:pt idx="0">
                  <c:v>Danmark</c:v>
                </c:pt>
              </c:strCache>
            </c:strRef>
          </c:tx>
          <c:invertIfNegative val="0"/>
          <c:dLbls>
            <c:txPr>
              <a:bodyPr/>
              <a:lstStyle/>
              <a:p>
                <a:pPr>
                  <a:defRPr sz="10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Blad1!$A$2:$A$6</c:f>
              <c:strCache>
                <c:ptCount val="5"/>
                <c:pt idx="0">
                  <c:v>Vet ej</c:v>
                </c:pt>
                <c:pt idx="1">
                  <c:v>Mycket dåligt</c:v>
                </c:pt>
                <c:pt idx="2">
                  <c:v>Dåligt</c:v>
                </c:pt>
                <c:pt idx="3">
                  <c:v>Bra</c:v>
                </c:pt>
                <c:pt idx="4">
                  <c:v>Mycket bra</c:v>
                </c:pt>
              </c:strCache>
            </c:strRef>
          </c:cat>
          <c:val>
            <c:numRef>
              <c:f>Blad1!$D$2:$D$6</c:f>
              <c:numCache>
                <c:formatCode>###0%</c:formatCode>
                <c:ptCount val="5"/>
                <c:pt idx="0">
                  <c:v>8.9910089910089919E-3</c:v>
                </c:pt>
                <c:pt idx="1">
                  <c:v>1.5984015984015984E-2</c:v>
                </c:pt>
                <c:pt idx="2">
                  <c:v>6.6933066933066929E-2</c:v>
                </c:pt>
                <c:pt idx="3">
                  <c:v>0.50949050949050945</c:v>
                </c:pt>
                <c:pt idx="4">
                  <c:v>0.39860139860139859</c:v>
                </c:pt>
              </c:numCache>
            </c:numRef>
          </c:val>
        </c:ser>
        <c:ser>
          <c:idx val="3"/>
          <c:order val="3"/>
          <c:tx>
            <c:strRef>
              <c:f>Blad1!$E$1</c:f>
              <c:strCache>
                <c:ptCount val="1"/>
                <c:pt idx="0">
                  <c:v>Finland</c:v>
                </c:pt>
              </c:strCache>
            </c:strRef>
          </c:tx>
          <c:spPr>
            <a:solidFill>
              <a:schemeClr val="accent3">
                <a:lumMod val="40000"/>
                <a:lumOff val="60000"/>
              </a:schemeClr>
            </a:solidFill>
          </c:spPr>
          <c:invertIfNegative val="0"/>
          <c:dLbls>
            <c:txPr>
              <a:bodyPr/>
              <a:lstStyle/>
              <a:p>
                <a:pPr>
                  <a:defRPr sz="10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Blad1!$A$2:$A$6</c:f>
              <c:strCache>
                <c:ptCount val="5"/>
                <c:pt idx="0">
                  <c:v>Vet ej</c:v>
                </c:pt>
                <c:pt idx="1">
                  <c:v>Mycket dåligt</c:v>
                </c:pt>
                <c:pt idx="2">
                  <c:v>Dåligt</c:v>
                </c:pt>
                <c:pt idx="3">
                  <c:v>Bra</c:v>
                </c:pt>
                <c:pt idx="4">
                  <c:v>Mycket bra</c:v>
                </c:pt>
              </c:strCache>
            </c:strRef>
          </c:cat>
          <c:val>
            <c:numRef>
              <c:f>Blad1!$E$2:$E$6</c:f>
              <c:numCache>
                <c:formatCode>###0%</c:formatCode>
                <c:ptCount val="5"/>
                <c:pt idx="0">
                  <c:v>1.5748031496062992E-2</c:v>
                </c:pt>
                <c:pt idx="1">
                  <c:v>1.7716535433070866E-2</c:v>
                </c:pt>
                <c:pt idx="2">
                  <c:v>9.8425196850393706E-2</c:v>
                </c:pt>
                <c:pt idx="3">
                  <c:v>0.62992125984251968</c:v>
                </c:pt>
                <c:pt idx="4">
                  <c:v>0.23818897637795275</c:v>
                </c:pt>
              </c:numCache>
            </c:numRef>
          </c:val>
        </c:ser>
        <c:dLbls>
          <c:dLblPos val="outEnd"/>
          <c:showLegendKey val="0"/>
          <c:showVal val="1"/>
          <c:showCatName val="0"/>
          <c:showSerName val="0"/>
          <c:showPercent val="0"/>
          <c:showBubbleSize val="0"/>
        </c:dLbls>
        <c:gapWidth val="150"/>
        <c:axId val="36334976"/>
        <c:axId val="36381824"/>
      </c:barChart>
      <c:catAx>
        <c:axId val="36334976"/>
        <c:scaling>
          <c:orientation val="minMax"/>
        </c:scaling>
        <c:delete val="0"/>
        <c:axPos val="b"/>
        <c:numFmt formatCode="General" sourceLinked="0"/>
        <c:majorTickMark val="out"/>
        <c:minorTickMark val="none"/>
        <c:tickLblPos val="nextTo"/>
        <c:crossAx val="36381824"/>
        <c:crosses val="autoZero"/>
        <c:auto val="1"/>
        <c:lblAlgn val="ctr"/>
        <c:lblOffset val="100"/>
        <c:noMultiLvlLbl val="0"/>
      </c:catAx>
      <c:valAx>
        <c:axId val="36381824"/>
        <c:scaling>
          <c:orientation val="minMax"/>
        </c:scaling>
        <c:delete val="1"/>
        <c:axPos val="l"/>
        <c:numFmt formatCode="###0%" sourceLinked="1"/>
        <c:majorTickMark val="out"/>
        <c:minorTickMark val="none"/>
        <c:tickLblPos val="nextTo"/>
        <c:crossAx val="36334976"/>
        <c:crosses val="autoZero"/>
        <c:crossBetween val="between"/>
      </c:valAx>
    </c:plotArea>
    <c:legend>
      <c:legendPos val="t"/>
      <c:layout>
        <c:manualLayout>
          <c:xMode val="edge"/>
          <c:yMode val="edge"/>
          <c:x val="0.38011070969015226"/>
          <c:y val="2.3345058966187653E-2"/>
          <c:w val="0.60281958847259631"/>
          <c:h val="7.0684978343015514E-2"/>
        </c:manualLayout>
      </c:layout>
      <c:overlay val="0"/>
    </c:legend>
    <c:plotVisOnly val="1"/>
    <c:dispBlanksAs val="gap"/>
    <c:showDLblsOverMax val="0"/>
  </c:chart>
  <c:txPr>
    <a:bodyPr/>
    <a:lstStyle/>
    <a:p>
      <a:pPr>
        <a:defRPr sz="1100"/>
      </a:pPr>
      <a:endParaRPr lang="sv-S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Serie 1</c:v>
                </c:pt>
              </c:strCache>
            </c:strRef>
          </c:tx>
          <c:spPr>
            <a:ln>
              <a:solidFill>
                <a:schemeClr val="bg1"/>
              </a:solidFill>
            </a:ln>
            <a:effectLst>
              <a:outerShdw blurRad="50800" dist="38100" dir="2700000" algn="tl" rotWithShape="0">
                <a:prstClr val="black">
                  <a:alpha val="40000"/>
                </a:prstClr>
              </a:outerShdw>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Blad1!$A$2:$A$7</c:f>
              <c:strCache>
                <c:ptCount val="6"/>
                <c:pt idx="0">
                  <c:v>Vet ej</c:v>
                </c:pt>
                <c:pt idx="1">
                  <c:v>Aldrig eller väldigt sällan</c:v>
                </c:pt>
                <c:pt idx="2">
                  <c:v>Någon gång i månaden</c:v>
                </c:pt>
                <c:pt idx="3">
                  <c:v>Några gånger i veckan</c:v>
                </c:pt>
                <c:pt idx="4">
                  <c:v>En gång om dagen</c:v>
                </c:pt>
                <c:pt idx="5">
                  <c:v>Flera gånger om dagen</c:v>
                </c:pt>
              </c:strCache>
            </c:strRef>
          </c:cat>
          <c:val>
            <c:numRef>
              <c:f>Blad1!$B$2:$B$7</c:f>
              <c:numCache>
                <c:formatCode>###0%</c:formatCode>
                <c:ptCount val="6"/>
                <c:pt idx="0">
                  <c:v>1.5084075173095899E-2</c:v>
                </c:pt>
                <c:pt idx="1">
                  <c:v>2.1513353115727007E-2</c:v>
                </c:pt>
                <c:pt idx="2">
                  <c:v>4.1790306627101884E-2</c:v>
                </c:pt>
                <c:pt idx="3">
                  <c:v>0.19757665677546984</c:v>
                </c:pt>
                <c:pt idx="4">
                  <c:v>0.16172106824925817</c:v>
                </c:pt>
                <c:pt idx="5" formatCode="####%">
                  <c:v>0.56231454005934722</c:v>
                </c:pt>
              </c:numCache>
            </c:numRef>
          </c:val>
        </c:ser>
        <c:dLbls>
          <c:dLblPos val="outEnd"/>
          <c:showLegendKey val="0"/>
          <c:showVal val="1"/>
          <c:showCatName val="0"/>
          <c:showSerName val="0"/>
          <c:showPercent val="0"/>
          <c:showBubbleSize val="0"/>
        </c:dLbls>
        <c:gapWidth val="150"/>
        <c:axId val="36552704"/>
        <c:axId val="36555392"/>
      </c:barChart>
      <c:catAx>
        <c:axId val="36552704"/>
        <c:scaling>
          <c:orientation val="minMax"/>
        </c:scaling>
        <c:delete val="0"/>
        <c:axPos val="l"/>
        <c:numFmt formatCode="General" sourceLinked="1"/>
        <c:majorTickMark val="out"/>
        <c:minorTickMark val="none"/>
        <c:tickLblPos val="nextTo"/>
        <c:crossAx val="36555392"/>
        <c:crosses val="autoZero"/>
        <c:auto val="1"/>
        <c:lblAlgn val="ctr"/>
        <c:lblOffset val="100"/>
        <c:noMultiLvlLbl val="0"/>
      </c:catAx>
      <c:valAx>
        <c:axId val="36555392"/>
        <c:scaling>
          <c:orientation val="minMax"/>
        </c:scaling>
        <c:delete val="1"/>
        <c:axPos val="b"/>
        <c:numFmt formatCode="###0%" sourceLinked="1"/>
        <c:majorTickMark val="out"/>
        <c:minorTickMark val="none"/>
        <c:tickLblPos val="nextTo"/>
        <c:crossAx val="36552704"/>
        <c:crosses val="autoZero"/>
        <c:crossBetween val="between"/>
      </c:valAx>
    </c:plotArea>
    <c:plotVisOnly val="1"/>
    <c:dispBlanksAs val="gap"/>
    <c:showDLblsOverMax val="0"/>
  </c:chart>
  <c:txPr>
    <a:bodyPr/>
    <a:lstStyle/>
    <a:p>
      <a:pPr>
        <a:defRPr sz="1200"/>
      </a:pPr>
      <a:endParaRPr lang="sv-S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Sverige</c:v>
                </c:pt>
              </c:strCache>
            </c:strRef>
          </c:tx>
          <c:spPr>
            <a:solidFill>
              <a:srgbClr val="FF0000"/>
            </a:solidFill>
          </c:spPr>
          <c:invertIfNegative val="0"/>
          <c:dLbls>
            <c:txPr>
              <a:bodyPr/>
              <a:lstStyle/>
              <a:p>
                <a:pPr>
                  <a:defRPr sz="8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Blad1!$A$2:$A$7</c:f>
              <c:strCache>
                <c:ptCount val="6"/>
                <c:pt idx="0">
                  <c:v>Vet ej</c:v>
                </c:pt>
                <c:pt idx="1">
                  <c:v>Aldrig eller väldigt sällan</c:v>
                </c:pt>
                <c:pt idx="2">
                  <c:v>Någon gång i månaden</c:v>
                </c:pt>
                <c:pt idx="3">
                  <c:v>Några gånger i veckan</c:v>
                </c:pt>
                <c:pt idx="4">
                  <c:v>En gång om dagen</c:v>
                </c:pt>
                <c:pt idx="5">
                  <c:v>Flera gånger om dagen</c:v>
                </c:pt>
              </c:strCache>
            </c:strRef>
          </c:cat>
          <c:val>
            <c:numRef>
              <c:f>Blad1!$B$2:$B$7</c:f>
              <c:numCache>
                <c:formatCode>###0%</c:formatCode>
                <c:ptCount val="6"/>
                <c:pt idx="0">
                  <c:v>1.0816125860373648E-2</c:v>
                </c:pt>
                <c:pt idx="1">
                  <c:v>2.2615535889872175E-2</c:v>
                </c:pt>
                <c:pt idx="2">
                  <c:v>4.9164208456243849E-2</c:v>
                </c:pt>
                <c:pt idx="3">
                  <c:v>0.19174041297935104</c:v>
                </c:pt>
                <c:pt idx="4">
                  <c:v>0.14355948869223206</c:v>
                </c:pt>
                <c:pt idx="5">
                  <c:v>0.58210422812192719</c:v>
                </c:pt>
              </c:numCache>
            </c:numRef>
          </c:val>
        </c:ser>
        <c:ser>
          <c:idx val="1"/>
          <c:order val="1"/>
          <c:tx>
            <c:strRef>
              <c:f>Blad1!$C$1</c:f>
              <c:strCache>
                <c:ptCount val="1"/>
                <c:pt idx="0">
                  <c:v>Norge</c:v>
                </c:pt>
              </c:strCache>
            </c:strRef>
          </c:tx>
          <c:spPr>
            <a:solidFill>
              <a:srgbClr val="00B050"/>
            </a:solidFill>
          </c:spPr>
          <c:invertIfNegative val="0"/>
          <c:dLbls>
            <c:txPr>
              <a:bodyPr/>
              <a:lstStyle/>
              <a:p>
                <a:pPr>
                  <a:defRPr sz="8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Blad1!$A$2:$A$7</c:f>
              <c:strCache>
                <c:ptCount val="6"/>
                <c:pt idx="0">
                  <c:v>Vet ej</c:v>
                </c:pt>
                <c:pt idx="1">
                  <c:v>Aldrig eller väldigt sällan</c:v>
                </c:pt>
                <c:pt idx="2">
                  <c:v>Någon gång i månaden</c:v>
                </c:pt>
                <c:pt idx="3">
                  <c:v>Några gånger i veckan</c:v>
                </c:pt>
                <c:pt idx="4">
                  <c:v>En gång om dagen</c:v>
                </c:pt>
                <c:pt idx="5">
                  <c:v>Flera gånger om dagen</c:v>
                </c:pt>
              </c:strCache>
            </c:strRef>
          </c:cat>
          <c:val>
            <c:numRef>
              <c:f>Blad1!$C$2:$C$7</c:f>
              <c:numCache>
                <c:formatCode>###0%</c:formatCode>
                <c:ptCount val="6"/>
                <c:pt idx="0">
                  <c:v>1.089108910891089E-2</c:v>
                </c:pt>
                <c:pt idx="1">
                  <c:v>2.3762376237623763E-2</c:v>
                </c:pt>
                <c:pt idx="2">
                  <c:v>2.8712871287128718E-2</c:v>
                </c:pt>
                <c:pt idx="3">
                  <c:v>0.20297029702970298</c:v>
                </c:pt>
                <c:pt idx="4">
                  <c:v>0.15148514851485148</c:v>
                </c:pt>
                <c:pt idx="5">
                  <c:v>0.58217821782178214</c:v>
                </c:pt>
              </c:numCache>
            </c:numRef>
          </c:val>
        </c:ser>
        <c:ser>
          <c:idx val="2"/>
          <c:order val="2"/>
          <c:tx>
            <c:strRef>
              <c:f>Blad1!$D$1</c:f>
              <c:strCache>
                <c:ptCount val="1"/>
                <c:pt idx="0">
                  <c:v>Danmark</c:v>
                </c:pt>
              </c:strCache>
            </c:strRef>
          </c:tx>
          <c:invertIfNegative val="0"/>
          <c:dLbls>
            <c:txPr>
              <a:bodyPr/>
              <a:lstStyle/>
              <a:p>
                <a:pPr>
                  <a:defRPr sz="8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Blad1!$A$2:$A$7</c:f>
              <c:strCache>
                <c:ptCount val="6"/>
                <c:pt idx="0">
                  <c:v>Vet ej</c:v>
                </c:pt>
                <c:pt idx="1">
                  <c:v>Aldrig eller väldigt sällan</c:v>
                </c:pt>
                <c:pt idx="2">
                  <c:v>Någon gång i månaden</c:v>
                </c:pt>
                <c:pt idx="3">
                  <c:v>Några gånger i veckan</c:v>
                </c:pt>
                <c:pt idx="4">
                  <c:v>En gång om dagen</c:v>
                </c:pt>
                <c:pt idx="5">
                  <c:v>Flera gånger om dagen</c:v>
                </c:pt>
              </c:strCache>
            </c:strRef>
          </c:cat>
          <c:val>
            <c:numRef>
              <c:f>Blad1!$D$2:$D$7</c:f>
              <c:numCache>
                <c:formatCode>###0%</c:formatCode>
                <c:ptCount val="6"/>
                <c:pt idx="0">
                  <c:v>1.998001998001998E-2</c:v>
                </c:pt>
                <c:pt idx="1">
                  <c:v>2.097902097902098E-2</c:v>
                </c:pt>
                <c:pt idx="2">
                  <c:v>3.5964035964035967E-2</c:v>
                </c:pt>
                <c:pt idx="3">
                  <c:v>0.2207792207792208</c:v>
                </c:pt>
                <c:pt idx="4">
                  <c:v>0.15784215784215785</c:v>
                </c:pt>
                <c:pt idx="5">
                  <c:v>0.54445554445554445</c:v>
                </c:pt>
              </c:numCache>
            </c:numRef>
          </c:val>
        </c:ser>
        <c:ser>
          <c:idx val="3"/>
          <c:order val="3"/>
          <c:tx>
            <c:strRef>
              <c:f>Blad1!$E$1</c:f>
              <c:strCache>
                <c:ptCount val="1"/>
                <c:pt idx="0">
                  <c:v>Finland</c:v>
                </c:pt>
              </c:strCache>
            </c:strRef>
          </c:tx>
          <c:spPr>
            <a:solidFill>
              <a:schemeClr val="accent3">
                <a:lumMod val="40000"/>
                <a:lumOff val="60000"/>
              </a:schemeClr>
            </a:solidFill>
          </c:spPr>
          <c:invertIfNegative val="0"/>
          <c:dLbls>
            <c:txPr>
              <a:bodyPr/>
              <a:lstStyle/>
              <a:p>
                <a:pPr>
                  <a:defRPr sz="80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Blad1!$A$2:$A$7</c:f>
              <c:strCache>
                <c:ptCount val="6"/>
                <c:pt idx="0">
                  <c:v>Vet ej</c:v>
                </c:pt>
                <c:pt idx="1">
                  <c:v>Aldrig eller väldigt sällan</c:v>
                </c:pt>
                <c:pt idx="2">
                  <c:v>Någon gång i månaden</c:v>
                </c:pt>
                <c:pt idx="3">
                  <c:v>Några gånger i veckan</c:v>
                </c:pt>
                <c:pt idx="4">
                  <c:v>En gång om dagen</c:v>
                </c:pt>
                <c:pt idx="5">
                  <c:v>Flera gånger om dagen</c:v>
                </c:pt>
              </c:strCache>
            </c:strRef>
          </c:cat>
          <c:val>
            <c:numRef>
              <c:f>Blad1!$E$2:$E$7</c:f>
              <c:numCache>
                <c:formatCode>###0%</c:formatCode>
                <c:ptCount val="6"/>
                <c:pt idx="0">
                  <c:v>1.8700787401574805E-2</c:v>
                </c:pt>
                <c:pt idx="1">
                  <c:v>1.8700787401574805E-2</c:v>
                </c:pt>
                <c:pt idx="2">
                  <c:v>5.3149606299212601E-2</c:v>
                </c:pt>
                <c:pt idx="3">
                  <c:v>0.17519685039370078</c:v>
                </c:pt>
                <c:pt idx="4">
                  <c:v>0.19389763779527558</c:v>
                </c:pt>
                <c:pt idx="5">
                  <c:v>0.54035433070866146</c:v>
                </c:pt>
              </c:numCache>
            </c:numRef>
          </c:val>
        </c:ser>
        <c:dLbls>
          <c:dLblPos val="outEnd"/>
          <c:showLegendKey val="0"/>
          <c:showVal val="1"/>
          <c:showCatName val="0"/>
          <c:showSerName val="0"/>
          <c:showPercent val="0"/>
          <c:showBubbleSize val="0"/>
        </c:dLbls>
        <c:gapWidth val="150"/>
        <c:axId val="36630528"/>
        <c:axId val="36632064"/>
      </c:barChart>
      <c:catAx>
        <c:axId val="36630528"/>
        <c:scaling>
          <c:orientation val="minMax"/>
        </c:scaling>
        <c:delete val="0"/>
        <c:axPos val="b"/>
        <c:numFmt formatCode="General" sourceLinked="1"/>
        <c:majorTickMark val="out"/>
        <c:minorTickMark val="none"/>
        <c:tickLblPos val="nextTo"/>
        <c:crossAx val="36632064"/>
        <c:crosses val="autoZero"/>
        <c:auto val="1"/>
        <c:lblAlgn val="ctr"/>
        <c:lblOffset val="100"/>
        <c:noMultiLvlLbl val="0"/>
      </c:catAx>
      <c:valAx>
        <c:axId val="36632064"/>
        <c:scaling>
          <c:orientation val="minMax"/>
        </c:scaling>
        <c:delete val="1"/>
        <c:axPos val="l"/>
        <c:numFmt formatCode="###0%" sourceLinked="1"/>
        <c:majorTickMark val="out"/>
        <c:minorTickMark val="none"/>
        <c:tickLblPos val="nextTo"/>
        <c:crossAx val="36630528"/>
        <c:crosses val="autoZero"/>
        <c:crossBetween val="between"/>
      </c:valAx>
    </c:plotArea>
    <c:legend>
      <c:legendPos val="t"/>
      <c:layout/>
      <c:overlay val="0"/>
    </c:legend>
    <c:plotVisOnly val="1"/>
    <c:dispBlanksAs val="gap"/>
    <c:showDLblsOverMax val="0"/>
  </c:chart>
  <c:txPr>
    <a:bodyPr/>
    <a:lstStyle/>
    <a:p>
      <a:pPr>
        <a:defRPr sz="1000"/>
      </a:pPr>
      <a:endParaRPr lang="sv-S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Serie 1</c:v>
                </c:pt>
              </c:strCache>
            </c:strRef>
          </c:tx>
          <c:spPr>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05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Blad1!$A$2:$A$16</c:f>
              <c:strCache>
                <c:ptCount val="15"/>
                <c:pt idx="0">
                  <c:v>Vet ej</c:v>
                </c:pt>
                <c:pt idx="1">
                  <c:v>Annat:</c:v>
                </c:pt>
                <c:pt idx="2">
                  <c:v>På arbetsplatsen vid skrivaren</c:v>
                </c:pt>
                <c:pt idx="3">
                  <c:v>På toaletten</c:v>
                </c:pt>
                <c:pt idx="4">
                  <c:v>I duschen</c:v>
                </c:pt>
                <c:pt idx="5">
                  <c:v>På arbetsplatsen vid kaffemaskinen</c:v>
                </c:pt>
                <c:pt idx="6">
                  <c:v>Medan jag tränar</c:v>
                </c:pt>
                <c:pt idx="7">
                  <c:v>I mötesrum</c:v>
                </c:pt>
                <c:pt idx="8">
                  <c:v>Medan jag håller på med fritidsaktiviteter</c:v>
                </c:pt>
                <c:pt idx="9">
                  <c:v>I lunchrummet på arbetsplatsen</c:v>
                </c:pt>
                <c:pt idx="10">
                  <c:v>Hemma medan jag ser på TV eller sitter vid datorn</c:v>
                </c:pt>
                <c:pt idx="11">
                  <c:v>Medan jag pendlar</c:v>
                </c:pt>
                <c:pt idx="12">
                  <c:v>När jag ska sova</c:v>
                </c:pt>
                <c:pt idx="13">
                  <c:v>Vid min kontorsplats</c:v>
                </c:pt>
                <c:pt idx="14">
                  <c:v>När jag pratar med kollegor</c:v>
                </c:pt>
              </c:strCache>
            </c:strRef>
          </c:cat>
          <c:val>
            <c:numRef>
              <c:f>Blad1!$B$2:$B$16</c:f>
              <c:numCache>
                <c:formatCode>###0%</c:formatCode>
                <c:ptCount val="15"/>
                <c:pt idx="0">
                  <c:v>6.8496538081107811E-2</c:v>
                </c:pt>
                <c:pt idx="1">
                  <c:v>5.0445103857566759E-2</c:v>
                </c:pt>
                <c:pt idx="2">
                  <c:v>3.0415430267062313E-2</c:v>
                </c:pt>
                <c:pt idx="3">
                  <c:v>4.2779426310583582E-2</c:v>
                </c:pt>
                <c:pt idx="4">
                  <c:v>5.0939663699307615E-2</c:v>
                </c:pt>
                <c:pt idx="5">
                  <c:v>5.8605341246290799E-2</c:v>
                </c:pt>
                <c:pt idx="6">
                  <c:v>8.3580613254203767E-2</c:v>
                </c:pt>
                <c:pt idx="7">
                  <c:v>8.9515331355093972E-2</c:v>
                </c:pt>
                <c:pt idx="8">
                  <c:v>0.11078140454995054</c:v>
                </c:pt>
                <c:pt idx="9">
                  <c:v>0.11622156280909991</c:v>
                </c:pt>
                <c:pt idx="10">
                  <c:v>0.16073194856577647</c:v>
                </c:pt>
                <c:pt idx="11">
                  <c:v>0.17779426310583582</c:v>
                </c:pt>
                <c:pt idx="12">
                  <c:v>0.18051434223541046</c:v>
                </c:pt>
                <c:pt idx="13">
                  <c:v>0.30093966369930764</c:v>
                </c:pt>
                <c:pt idx="14">
                  <c:v>0.54129574678536108</c:v>
                </c:pt>
              </c:numCache>
            </c:numRef>
          </c:val>
        </c:ser>
        <c:dLbls>
          <c:dLblPos val="outEnd"/>
          <c:showLegendKey val="0"/>
          <c:showVal val="1"/>
          <c:showCatName val="0"/>
          <c:showSerName val="0"/>
          <c:showPercent val="0"/>
          <c:showBubbleSize val="0"/>
        </c:dLbls>
        <c:gapWidth val="150"/>
        <c:axId val="59683200"/>
        <c:axId val="59685888"/>
      </c:barChart>
      <c:catAx>
        <c:axId val="59683200"/>
        <c:scaling>
          <c:orientation val="minMax"/>
        </c:scaling>
        <c:delete val="0"/>
        <c:axPos val="l"/>
        <c:numFmt formatCode="General" sourceLinked="1"/>
        <c:majorTickMark val="out"/>
        <c:minorTickMark val="none"/>
        <c:tickLblPos val="nextTo"/>
        <c:txPr>
          <a:bodyPr/>
          <a:lstStyle/>
          <a:p>
            <a:pPr>
              <a:defRPr sz="1050"/>
            </a:pPr>
            <a:endParaRPr lang="sv-SE"/>
          </a:p>
        </c:txPr>
        <c:crossAx val="59685888"/>
        <c:crosses val="autoZero"/>
        <c:auto val="1"/>
        <c:lblAlgn val="ctr"/>
        <c:lblOffset val="100"/>
        <c:noMultiLvlLbl val="0"/>
      </c:catAx>
      <c:valAx>
        <c:axId val="59685888"/>
        <c:scaling>
          <c:orientation val="minMax"/>
        </c:scaling>
        <c:delete val="1"/>
        <c:axPos val="b"/>
        <c:numFmt formatCode="###0%" sourceLinked="1"/>
        <c:majorTickMark val="out"/>
        <c:minorTickMark val="none"/>
        <c:tickLblPos val="nextTo"/>
        <c:crossAx val="59683200"/>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bar"/>
        <c:grouping val="clustered"/>
        <c:varyColors val="0"/>
        <c:ser>
          <c:idx val="0"/>
          <c:order val="0"/>
          <c:tx>
            <c:strRef>
              <c:f>Blad1!$B$1</c:f>
              <c:strCache>
                <c:ptCount val="1"/>
                <c:pt idx="0">
                  <c:v>Serie 1</c:v>
                </c:pt>
              </c:strCache>
            </c:strRef>
          </c:tx>
          <c:spPr>
            <a:ln>
              <a:solidFill>
                <a:schemeClr val="bg1"/>
              </a:solidFill>
            </a:ln>
            <a:effectLst>
              <a:outerShdw blurRad="50800" dist="38100" dir="2700000" algn="tl" rotWithShape="0">
                <a:prstClr val="black">
                  <a:alpha val="40000"/>
                </a:prstClr>
              </a:outerShdw>
            </a:effectLst>
          </c:spPr>
          <c:invertIfNegative val="0"/>
          <c:dLbls>
            <c:spPr>
              <a:noFill/>
              <a:ln>
                <a:noFill/>
              </a:ln>
              <a:effectLst/>
            </c:spPr>
            <c:txPr>
              <a:bodyPr/>
              <a:lstStyle/>
              <a:p>
                <a:pPr>
                  <a:defRPr sz="1050"/>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Blad1!$A$2:$A$15</c:f>
              <c:strCache>
                <c:ptCount val="14"/>
                <c:pt idx="0">
                  <c:v>Vet ej</c:v>
                </c:pt>
                <c:pt idx="1">
                  <c:v>Annat:</c:v>
                </c:pt>
                <c:pt idx="2">
                  <c:v>Lokaliseringen med närhet till handel, restauranger och rekreation</c:v>
                </c:pt>
                <c:pt idx="3">
                  <c:v>Bra möteslokaler</c:v>
                </c:pt>
                <c:pt idx="4">
                  <c:v>Öppet kontorslandskap</c:v>
                </c:pt>
                <c:pt idx="5">
                  <c:v>Möjlighet att göra andra lekfulla aktiviteter under arbetstid ex. pingisbord och tv-spel</c:v>
                </c:pt>
                <c:pt idx="6">
                  <c:v>Lokaliseringen med närhet till andra viktiga aktörer, ex. samarbetspartners, konkurrenter och kunder</c:v>
                </c:pt>
                <c:pt idx="7">
                  <c:v>Eget kontor</c:v>
                </c:pt>
                <c:pt idx="8">
                  <c:v>Bra ytor för olika arbetsmoment</c:v>
                </c:pt>
                <c:pt idx="9">
                  <c:v>Modern utrustning</c:v>
                </c:pt>
                <c:pt idx="10">
                  <c:v>En inspirerande miljö</c:v>
                </c:pt>
                <c:pt idx="11">
                  <c:v>Flexibilitet</c:v>
                </c:pt>
                <c:pt idx="12">
                  <c:v>Högt i tak vad gäller tankar och idéer</c:v>
                </c:pt>
                <c:pt idx="13">
                  <c:v>Bra kollegor</c:v>
                </c:pt>
              </c:strCache>
            </c:strRef>
          </c:cat>
          <c:val>
            <c:numRef>
              <c:f>Blad1!$B$2:$B$15</c:f>
              <c:numCache>
                <c:formatCode>###0%</c:formatCode>
                <c:ptCount val="14"/>
                <c:pt idx="0">
                  <c:v>2.3986152324431256E-2</c:v>
                </c:pt>
                <c:pt idx="1">
                  <c:v>1.7309594460929771E-2</c:v>
                </c:pt>
                <c:pt idx="2">
                  <c:v>2.7200791295746787E-2</c:v>
                </c:pt>
                <c:pt idx="3">
                  <c:v>3.5855588526211672E-2</c:v>
                </c:pt>
                <c:pt idx="4">
                  <c:v>4.3521266073194856E-2</c:v>
                </c:pt>
                <c:pt idx="5">
                  <c:v>6.577645895153314E-2</c:v>
                </c:pt>
                <c:pt idx="6">
                  <c:v>6.6023738872403565E-2</c:v>
                </c:pt>
                <c:pt idx="7">
                  <c:v>0.10459940652818991</c:v>
                </c:pt>
                <c:pt idx="8">
                  <c:v>0.1533135509396637</c:v>
                </c:pt>
                <c:pt idx="9">
                  <c:v>0.18719090009891196</c:v>
                </c:pt>
                <c:pt idx="10">
                  <c:v>0.37388724035608306</c:v>
                </c:pt>
                <c:pt idx="11">
                  <c:v>0.42334322453016815</c:v>
                </c:pt>
                <c:pt idx="12">
                  <c:v>0.43719090009891198</c:v>
                </c:pt>
                <c:pt idx="13">
                  <c:v>0.62339268051434227</c:v>
                </c:pt>
              </c:numCache>
            </c:numRef>
          </c:val>
        </c:ser>
        <c:dLbls>
          <c:dLblPos val="outEnd"/>
          <c:showLegendKey val="0"/>
          <c:showVal val="1"/>
          <c:showCatName val="0"/>
          <c:showSerName val="0"/>
          <c:showPercent val="0"/>
          <c:showBubbleSize val="0"/>
        </c:dLbls>
        <c:gapWidth val="150"/>
        <c:axId val="59863424"/>
        <c:axId val="59866112"/>
      </c:barChart>
      <c:catAx>
        <c:axId val="59863424"/>
        <c:scaling>
          <c:orientation val="minMax"/>
        </c:scaling>
        <c:delete val="0"/>
        <c:axPos val="l"/>
        <c:numFmt formatCode="General" sourceLinked="1"/>
        <c:majorTickMark val="out"/>
        <c:minorTickMark val="none"/>
        <c:tickLblPos val="nextTo"/>
        <c:txPr>
          <a:bodyPr/>
          <a:lstStyle/>
          <a:p>
            <a:pPr>
              <a:defRPr sz="800"/>
            </a:pPr>
            <a:endParaRPr lang="sv-SE"/>
          </a:p>
        </c:txPr>
        <c:crossAx val="59866112"/>
        <c:crosses val="autoZero"/>
        <c:auto val="1"/>
        <c:lblAlgn val="ctr"/>
        <c:lblOffset val="100"/>
        <c:noMultiLvlLbl val="0"/>
      </c:catAx>
      <c:valAx>
        <c:axId val="59866112"/>
        <c:scaling>
          <c:orientation val="minMax"/>
        </c:scaling>
        <c:delete val="1"/>
        <c:axPos val="b"/>
        <c:numFmt formatCode="###0%" sourceLinked="1"/>
        <c:majorTickMark val="out"/>
        <c:minorTickMark val="none"/>
        <c:tickLblPos val="nextTo"/>
        <c:crossAx val="59863424"/>
        <c:crosses val="autoZero"/>
        <c:crossBetween val="between"/>
      </c:valAx>
    </c:plotArea>
    <c:plotVisOnly val="1"/>
    <c:dispBlanksAs val="gap"/>
    <c:showDLblsOverMax val="0"/>
  </c:chart>
  <c:txPr>
    <a:bodyPr/>
    <a:lstStyle/>
    <a:p>
      <a:pPr>
        <a:defRPr sz="1800"/>
      </a:pPr>
      <a:endParaRPr lang="sv-SE"/>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53E58D-66C4-BB4F-AE1F-B7D25DD459BF}" type="datetimeFigureOut">
              <a:rPr lang="sv-SE" smtClean="0"/>
              <a:t>2016-01-13</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691AEE-4A18-CD45-B6D1-D9EEAC9A72F1}" type="slidenum">
              <a:rPr lang="sv-SE" smtClean="0"/>
              <a:t>‹#›</a:t>
            </a:fld>
            <a:endParaRPr lang="sv-SE"/>
          </a:p>
        </p:txBody>
      </p:sp>
    </p:spTree>
    <p:extLst>
      <p:ext uri="{BB962C8B-B14F-4D97-AF65-F5344CB8AC3E}">
        <p14:creationId xmlns:p14="http://schemas.microsoft.com/office/powerpoint/2010/main" val="41307840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32691AEE-4A18-CD45-B6D1-D9EEAC9A72F1}" type="slidenum">
              <a:rPr lang="sv-SE" smtClean="0"/>
              <a:t>2</a:t>
            </a:fld>
            <a:endParaRPr lang="sv-SE"/>
          </a:p>
        </p:txBody>
      </p:sp>
    </p:spTree>
    <p:extLst>
      <p:ext uri="{BB962C8B-B14F-4D97-AF65-F5344CB8AC3E}">
        <p14:creationId xmlns:p14="http://schemas.microsoft.com/office/powerpoint/2010/main" val="4055067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23</a:t>
            </a:fld>
            <a:endParaRPr lang="sv-SE"/>
          </a:p>
        </p:txBody>
      </p:sp>
    </p:spTree>
    <p:extLst>
      <p:ext uri="{BB962C8B-B14F-4D97-AF65-F5344CB8AC3E}">
        <p14:creationId xmlns:p14="http://schemas.microsoft.com/office/powerpoint/2010/main" val="3029831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24</a:t>
            </a:fld>
            <a:endParaRPr lang="sv-SE"/>
          </a:p>
        </p:txBody>
      </p:sp>
    </p:spTree>
    <p:extLst>
      <p:ext uri="{BB962C8B-B14F-4D97-AF65-F5344CB8AC3E}">
        <p14:creationId xmlns:p14="http://schemas.microsoft.com/office/powerpoint/2010/main" val="2809640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28</a:t>
            </a:fld>
            <a:endParaRPr lang="sv-SE"/>
          </a:p>
        </p:txBody>
      </p:sp>
    </p:spTree>
    <p:extLst>
      <p:ext uri="{BB962C8B-B14F-4D97-AF65-F5344CB8AC3E}">
        <p14:creationId xmlns:p14="http://schemas.microsoft.com/office/powerpoint/2010/main" val="167882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29</a:t>
            </a:fld>
            <a:endParaRPr lang="sv-SE"/>
          </a:p>
        </p:txBody>
      </p:sp>
    </p:spTree>
    <p:extLst>
      <p:ext uri="{BB962C8B-B14F-4D97-AF65-F5344CB8AC3E}">
        <p14:creationId xmlns:p14="http://schemas.microsoft.com/office/powerpoint/2010/main" val="2311246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31</a:t>
            </a:fld>
            <a:endParaRPr lang="sv-SE"/>
          </a:p>
        </p:txBody>
      </p:sp>
    </p:spTree>
    <p:extLst>
      <p:ext uri="{BB962C8B-B14F-4D97-AF65-F5344CB8AC3E}">
        <p14:creationId xmlns:p14="http://schemas.microsoft.com/office/powerpoint/2010/main" val="508397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32</a:t>
            </a:fld>
            <a:endParaRPr lang="sv-SE"/>
          </a:p>
        </p:txBody>
      </p:sp>
    </p:spTree>
    <p:extLst>
      <p:ext uri="{BB962C8B-B14F-4D97-AF65-F5344CB8AC3E}">
        <p14:creationId xmlns:p14="http://schemas.microsoft.com/office/powerpoint/2010/main" val="855438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sv-SE" b="1"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33</a:t>
            </a:fld>
            <a:endParaRPr lang="sv-SE"/>
          </a:p>
        </p:txBody>
      </p:sp>
    </p:spTree>
    <p:extLst>
      <p:ext uri="{BB962C8B-B14F-4D97-AF65-F5344CB8AC3E}">
        <p14:creationId xmlns:p14="http://schemas.microsoft.com/office/powerpoint/2010/main" val="691328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4</a:t>
            </a:fld>
            <a:endParaRPr lang="sv-SE"/>
          </a:p>
        </p:txBody>
      </p:sp>
    </p:spTree>
    <p:extLst>
      <p:ext uri="{BB962C8B-B14F-4D97-AF65-F5344CB8AC3E}">
        <p14:creationId xmlns:p14="http://schemas.microsoft.com/office/powerpoint/2010/main" val="4143793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10</a:t>
            </a:fld>
            <a:endParaRPr lang="sv-SE"/>
          </a:p>
        </p:txBody>
      </p:sp>
    </p:spTree>
    <p:extLst>
      <p:ext uri="{BB962C8B-B14F-4D97-AF65-F5344CB8AC3E}">
        <p14:creationId xmlns:p14="http://schemas.microsoft.com/office/powerpoint/2010/main" val="867378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11</a:t>
            </a:fld>
            <a:endParaRPr lang="sv-SE"/>
          </a:p>
        </p:txBody>
      </p:sp>
    </p:spTree>
    <p:extLst>
      <p:ext uri="{BB962C8B-B14F-4D97-AF65-F5344CB8AC3E}">
        <p14:creationId xmlns:p14="http://schemas.microsoft.com/office/powerpoint/2010/main" val="867378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14</a:t>
            </a:fld>
            <a:endParaRPr lang="sv-SE"/>
          </a:p>
        </p:txBody>
      </p:sp>
    </p:spTree>
    <p:extLst>
      <p:ext uri="{BB962C8B-B14F-4D97-AF65-F5344CB8AC3E}">
        <p14:creationId xmlns:p14="http://schemas.microsoft.com/office/powerpoint/2010/main" val="1560352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15</a:t>
            </a:fld>
            <a:endParaRPr lang="sv-SE"/>
          </a:p>
        </p:txBody>
      </p:sp>
    </p:spTree>
    <p:extLst>
      <p:ext uri="{BB962C8B-B14F-4D97-AF65-F5344CB8AC3E}">
        <p14:creationId xmlns:p14="http://schemas.microsoft.com/office/powerpoint/2010/main" val="2375043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16</a:t>
            </a:fld>
            <a:endParaRPr lang="sv-SE"/>
          </a:p>
        </p:txBody>
      </p:sp>
    </p:spTree>
    <p:extLst>
      <p:ext uri="{BB962C8B-B14F-4D97-AF65-F5344CB8AC3E}">
        <p14:creationId xmlns:p14="http://schemas.microsoft.com/office/powerpoint/2010/main" val="4232550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21</a:t>
            </a:fld>
            <a:endParaRPr lang="sv-SE"/>
          </a:p>
        </p:txBody>
      </p:sp>
    </p:spTree>
    <p:extLst>
      <p:ext uri="{BB962C8B-B14F-4D97-AF65-F5344CB8AC3E}">
        <p14:creationId xmlns:p14="http://schemas.microsoft.com/office/powerpoint/2010/main" val="1560352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32691AEE-4A18-CD45-B6D1-D9EEAC9A72F1}" type="slidenum">
              <a:rPr lang="sv-SE" smtClean="0"/>
              <a:t>22</a:t>
            </a:fld>
            <a:endParaRPr lang="sv-SE"/>
          </a:p>
        </p:txBody>
      </p:sp>
    </p:spTree>
    <p:extLst>
      <p:ext uri="{BB962C8B-B14F-4D97-AF65-F5344CB8AC3E}">
        <p14:creationId xmlns:p14="http://schemas.microsoft.com/office/powerpoint/2010/main" val="112122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ktangel 2"/>
          <p:cNvSpPr/>
          <p:nvPr userDrawn="1"/>
        </p:nvSpPr>
        <p:spPr>
          <a:xfrm>
            <a:off x="51057" y="50801"/>
            <a:ext cx="9045317" cy="5045074"/>
          </a:xfrm>
          <a:prstGeom prst="rect">
            <a:avLst/>
          </a:prstGeom>
          <a:noFill/>
          <a:ln w="114300">
            <a:solidFill>
              <a:schemeClr val="bg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68207" y="2106373"/>
            <a:ext cx="6811016" cy="933930"/>
          </a:xfrm>
          <a:prstGeom prst="rect">
            <a:avLst/>
          </a:prstGeom>
        </p:spPr>
      </p:pic>
    </p:spTree>
    <p:extLst>
      <p:ext uri="{BB962C8B-B14F-4D97-AF65-F5344CB8AC3E}">
        <p14:creationId xmlns:p14="http://schemas.microsoft.com/office/powerpoint/2010/main" val="17283514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ctr">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04953" y="104970"/>
            <a:ext cx="8941966" cy="3440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
        <p:nvSpPr>
          <p:cNvPr id="8" name="Rektangel 7"/>
          <p:cNvSpPr/>
          <p:nvPr userDrawn="1"/>
        </p:nvSpPr>
        <p:spPr>
          <a:xfrm>
            <a:off x="51057" y="50801"/>
            <a:ext cx="9045317" cy="5045074"/>
          </a:xfrm>
          <a:prstGeom prst="rect">
            <a:avLst/>
          </a:prstGeom>
          <a:noFill/>
          <a:ln w="114300">
            <a:solidFill>
              <a:schemeClr val="bg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1598310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27449" y="3572182"/>
            <a:ext cx="7730711" cy="1106967"/>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
        <p:nvSpPr>
          <p:cNvPr id="8" name="Platshållare för bild 5"/>
          <p:cNvSpPr>
            <a:spLocks noGrp="1"/>
          </p:cNvSpPr>
          <p:nvPr>
            <p:ph type="pic" sz="quarter" idx="13"/>
          </p:nvPr>
        </p:nvSpPr>
        <p:spPr>
          <a:xfrm>
            <a:off x="108229" y="109526"/>
            <a:ext cx="2404289" cy="3256791"/>
          </a:xfrm>
        </p:spPr>
        <p:txBody>
          <a:bodyPr/>
          <a:lstStyle>
            <a:lvl1pPr marL="0" indent="0">
              <a:buNone/>
              <a:defRPr/>
            </a:lvl1pPr>
          </a:lstStyle>
          <a:p>
            <a:endParaRPr lang="sv-SE" dirty="0"/>
          </a:p>
        </p:txBody>
      </p:sp>
      <p:sp>
        <p:nvSpPr>
          <p:cNvPr id="9" name="Platshållare för bild 5"/>
          <p:cNvSpPr>
            <a:spLocks noGrp="1"/>
          </p:cNvSpPr>
          <p:nvPr>
            <p:ph type="pic" sz="quarter" idx="14"/>
          </p:nvPr>
        </p:nvSpPr>
        <p:spPr>
          <a:xfrm>
            <a:off x="2512518" y="109525"/>
            <a:ext cx="3594313" cy="3256792"/>
          </a:xfrm>
        </p:spPr>
        <p:txBody>
          <a:bodyPr/>
          <a:lstStyle>
            <a:lvl1pPr marL="0" indent="0">
              <a:buNone/>
              <a:defRPr/>
            </a:lvl1pPr>
          </a:lstStyle>
          <a:p>
            <a:endParaRPr lang="sv-SE" dirty="0"/>
          </a:p>
        </p:txBody>
      </p:sp>
      <p:sp>
        <p:nvSpPr>
          <p:cNvPr id="10" name="Platshållare för bild 5"/>
          <p:cNvSpPr>
            <a:spLocks noGrp="1"/>
          </p:cNvSpPr>
          <p:nvPr>
            <p:ph type="pic" sz="quarter" idx="15"/>
          </p:nvPr>
        </p:nvSpPr>
        <p:spPr>
          <a:xfrm>
            <a:off x="6106831" y="109524"/>
            <a:ext cx="2950583" cy="3256791"/>
          </a:xfrm>
        </p:spPr>
        <p:txBody>
          <a:bodyPr/>
          <a:lstStyle>
            <a:lvl1pPr marL="0" indent="0">
              <a:buNone/>
              <a:defRPr/>
            </a:lvl1pPr>
          </a:lstStyle>
          <a:p>
            <a:endParaRPr lang="sv-SE" dirty="0"/>
          </a:p>
        </p:txBody>
      </p:sp>
      <p:sp>
        <p:nvSpPr>
          <p:cNvPr id="11" name="Rektangel 10"/>
          <p:cNvSpPr/>
          <p:nvPr userDrawn="1"/>
        </p:nvSpPr>
        <p:spPr>
          <a:xfrm>
            <a:off x="51057" y="50801"/>
            <a:ext cx="9045317" cy="5045074"/>
          </a:xfrm>
          <a:prstGeom prst="rect">
            <a:avLst/>
          </a:prstGeom>
          <a:noFill/>
          <a:ln w="114300">
            <a:solidFill>
              <a:schemeClr val="bg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5672508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Bildobjekt 1" descr="prime_ws_whit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571750" y="1609725"/>
            <a:ext cx="4226560" cy="2105025"/>
          </a:xfrm>
          <a:prstGeom prst="rect">
            <a:avLst/>
          </a:prstGeom>
        </p:spPr>
      </p:pic>
      <p:sp>
        <p:nvSpPr>
          <p:cNvPr id="4" name="Rektangel 3"/>
          <p:cNvSpPr/>
          <p:nvPr userDrawn="1"/>
        </p:nvSpPr>
        <p:spPr>
          <a:xfrm>
            <a:off x="51057" y="50801"/>
            <a:ext cx="9045317" cy="5045074"/>
          </a:xfrm>
          <a:prstGeom prst="rect">
            <a:avLst/>
          </a:prstGeom>
          <a:noFill/>
          <a:ln w="114300">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209697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
        <p:nvSpPr>
          <p:cNvPr id="7" name="textruta 6"/>
          <p:cNvSpPr txBox="1"/>
          <p:nvPr userDrawn="1"/>
        </p:nvSpPr>
        <p:spPr>
          <a:xfrm>
            <a:off x="73025" y="4654550"/>
            <a:ext cx="184666"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150994516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_no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8C2560D-EC28-3B41-86E8-18F1CE0113B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
        <p:nvSpPr>
          <p:cNvPr id="7" name="textruta 6"/>
          <p:cNvSpPr txBox="1"/>
          <p:nvPr userDrawn="1"/>
        </p:nvSpPr>
        <p:spPr>
          <a:xfrm>
            <a:off x="73025" y="4654550"/>
            <a:ext cx="184666"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298054706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057797"/>
            <a:ext cx="7772400" cy="1021556"/>
          </a:xfrm>
        </p:spPr>
        <p:txBody>
          <a:bodyPr anchor="ctr" anchorCtr="0"/>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029382"/>
            <a:ext cx="7772400" cy="892940"/>
          </a:xfrm>
        </p:spPr>
        <p:txBody>
          <a:bodyPr anchor="t" anchorCtr="0">
            <a:normAutofit/>
          </a:bodyPr>
          <a:lstStyle>
            <a:lvl1pPr marL="0" indent="0" algn="ctr">
              <a:buNone/>
              <a:defRPr sz="1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99879919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743075"/>
            <a:ext cx="4038600" cy="2851548"/>
          </a:xfrm>
        </p:spPr>
        <p:txBody>
          <a:bodyPr/>
          <a:lstStyle>
            <a:lvl1pPr>
              <a:defRPr sz="14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43075"/>
            <a:ext cx="4038600" cy="2851548"/>
          </a:xfrm>
        </p:spPr>
        <p:txBody>
          <a:bodyPr/>
          <a:lstStyle>
            <a:lvl1pPr>
              <a:defRPr sz="14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8C2560D-EC28-3B41-86E8-18F1CE0113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50395159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9"/>
            <a:ext cx="4120318" cy="606029"/>
          </a:xfrm>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507651"/>
            <a:ext cx="4905881" cy="3178648"/>
          </a:xfrm>
        </p:spPr>
        <p:txBody>
          <a:bodyPr/>
          <a:lstStyle>
            <a:lvl1pPr>
              <a:defRPr sz="14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8C2560D-EC28-3B41-86E8-18F1CE0113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
        <p:nvSpPr>
          <p:cNvPr id="9" name="Platshållare för bild 8"/>
          <p:cNvSpPr>
            <a:spLocks noGrp="1"/>
          </p:cNvSpPr>
          <p:nvPr>
            <p:ph type="pic" sz="quarter" idx="13"/>
          </p:nvPr>
        </p:nvSpPr>
        <p:spPr>
          <a:xfrm>
            <a:off x="5634664" y="104969"/>
            <a:ext cx="3422750" cy="4936138"/>
          </a:xfrm>
        </p:spPr>
        <p:txBody>
          <a:bodyPr/>
          <a:lstStyle/>
          <a:p>
            <a:endParaRPr lang="sv-SE" dirty="0"/>
          </a:p>
        </p:txBody>
      </p:sp>
      <p:sp>
        <p:nvSpPr>
          <p:cNvPr id="8" name="Rektangel 7"/>
          <p:cNvSpPr/>
          <p:nvPr userDrawn="1"/>
        </p:nvSpPr>
        <p:spPr>
          <a:xfrm>
            <a:off x="51057" y="50801"/>
            <a:ext cx="9045317" cy="5045074"/>
          </a:xfrm>
          <a:prstGeom prst="rect">
            <a:avLst/>
          </a:prstGeom>
          <a:noFill/>
          <a:ln w="114300">
            <a:solidFill>
              <a:srgbClr val="000000"/>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0336242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64948"/>
            <a:ext cx="8229600" cy="45531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821082"/>
            <a:ext cx="4040188" cy="360497"/>
          </a:xfrm>
        </p:spPr>
        <p:txBody>
          <a:bodyPr anchor="t" anchorCtr="0">
            <a:noAutofit/>
          </a:bodyPr>
          <a:lstStyle>
            <a:lvl1pPr marL="0" indent="0">
              <a:buNone/>
              <a:defRPr sz="1600" b="1" cap="all"/>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75058"/>
            <a:ext cx="4040188" cy="2319563"/>
          </a:xfrm>
        </p:spPr>
        <p:txBody>
          <a:bodyPr/>
          <a:lstStyle>
            <a:lvl1pPr>
              <a:defRPr sz="1400"/>
            </a:lvl1pPr>
            <a:lvl2pPr>
              <a:defRPr sz="14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821082"/>
            <a:ext cx="4041775" cy="360497"/>
          </a:xfrm>
        </p:spPr>
        <p:txBody>
          <a:bodyPr anchor="t" anchorCtr="0">
            <a:noAutofit/>
          </a:bodyPr>
          <a:lstStyle>
            <a:lvl1pPr marL="0" indent="0">
              <a:buNone/>
              <a:defRPr sz="1600" b="1" cap="all"/>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2275058"/>
            <a:ext cx="4041775" cy="2319564"/>
          </a:xfrm>
        </p:spPr>
        <p:txBody>
          <a:bodyPr/>
          <a:lstStyle>
            <a:lvl1pPr>
              <a:defRPr sz="1400"/>
            </a:lvl1pPr>
            <a:lvl2pPr>
              <a:defRPr sz="14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68C2560D-EC28-3B41-86E8-18F1CE0113B4}"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6841474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
        <p:nvSpPr>
          <p:cNvPr id="7" name="textruta 6"/>
          <p:cNvSpPr txBox="1"/>
          <p:nvPr userDrawn="1"/>
        </p:nvSpPr>
        <p:spPr>
          <a:xfrm>
            <a:off x="73025" y="4654550"/>
            <a:ext cx="184666"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6397019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07920539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85389625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ctr">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04953" y="94472"/>
            <a:ext cx="8931471" cy="3451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76085603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27449" y="3572182"/>
            <a:ext cx="7730711" cy="1106967"/>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
        <p:nvSpPr>
          <p:cNvPr id="8" name="Platshållare för bild 5"/>
          <p:cNvSpPr>
            <a:spLocks noGrp="1"/>
          </p:cNvSpPr>
          <p:nvPr>
            <p:ph type="pic" sz="quarter" idx="13"/>
          </p:nvPr>
        </p:nvSpPr>
        <p:spPr>
          <a:xfrm>
            <a:off x="115448" y="94472"/>
            <a:ext cx="3016291" cy="3271845"/>
          </a:xfrm>
        </p:spPr>
        <p:txBody>
          <a:bodyPr/>
          <a:lstStyle>
            <a:lvl1pPr marL="0" indent="0">
              <a:buNone/>
              <a:defRPr/>
            </a:lvl1pPr>
          </a:lstStyle>
          <a:p>
            <a:endParaRPr lang="sv-SE" dirty="0"/>
          </a:p>
        </p:txBody>
      </p:sp>
      <p:sp>
        <p:nvSpPr>
          <p:cNvPr id="9" name="Platshållare för bild 5"/>
          <p:cNvSpPr>
            <a:spLocks noGrp="1"/>
          </p:cNvSpPr>
          <p:nvPr>
            <p:ph type="pic" sz="quarter" idx="14"/>
          </p:nvPr>
        </p:nvSpPr>
        <p:spPr>
          <a:xfrm>
            <a:off x="3131739" y="94472"/>
            <a:ext cx="3600267" cy="3271845"/>
          </a:xfrm>
        </p:spPr>
        <p:txBody>
          <a:bodyPr/>
          <a:lstStyle>
            <a:lvl1pPr marL="0" indent="0">
              <a:buNone/>
              <a:defRPr/>
            </a:lvl1pPr>
          </a:lstStyle>
          <a:p>
            <a:endParaRPr lang="sv-SE" dirty="0"/>
          </a:p>
        </p:txBody>
      </p:sp>
      <p:sp>
        <p:nvSpPr>
          <p:cNvPr id="10" name="Platshållare för bild 5"/>
          <p:cNvSpPr>
            <a:spLocks noGrp="1"/>
          </p:cNvSpPr>
          <p:nvPr>
            <p:ph type="pic" sz="quarter" idx="15"/>
          </p:nvPr>
        </p:nvSpPr>
        <p:spPr>
          <a:xfrm>
            <a:off x="6732006" y="94472"/>
            <a:ext cx="2325408" cy="3271845"/>
          </a:xfrm>
        </p:spPr>
        <p:txBody>
          <a:bodyPr/>
          <a:lstStyle>
            <a:lvl1pPr marL="0" indent="0">
              <a:buNone/>
              <a:defRPr/>
            </a:lvl1pPr>
          </a:lstStyle>
          <a:p>
            <a:endParaRPr lang="sv-SE" dirty="0"/>
          </a:p>
        </p:txBody>
      </p:sp>
      <p:sp>
        <p:nvSpPr>
          <p:cNvPr id="11" name="Rektangel 10"/>
          <p:cNvSpPr/>
          <p:nvPr userDrawn="1"/>
        </p:nvSpPr>
        <p:spPr>
          <a:xfrm>
            <a:off x="51057" y="50801"/>
            <a:ext cx="9045317" cy="5045074"/>
          </a:xfrm>
          <a:prstGeom prst="rect">
            <a:avLst/>
          </a:prstGeom>
          <a:noFill/>
          <a:ln w="114300">
            <a:solidFill>
              <a:srgbClr val="000000"/>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40815402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nly imag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96106" y="88900"/>
            <a:ext cx="8958993" cy="49636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33020047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no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8C2560D-EC28-3B41-86E8-18F1CE0113B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
        <p:nvSpPr>
          <p:cNvPr id="7" name="textruta 6"/>
          <p:cNvSpPr txBox="1"/>
          <p:nvPr userDrawn="1"/>
        </p:nvSpPr>
        <p:spPr>
          <a:xfrm>
            <a:off x="73025" y="4654550"/>
            <a:ext cx="184666"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8147446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057797"/>
            <a:ext cx="7772400" cy="1021556"/>
          </a:xfrm>
        </p:spPr>
        <p:txBody>
          <a:bodyPr anchor="ctr" anchorCtr="0"/>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029382"/>
            <a:ext cx="7772400" cy="892940"/>
          </a:xfrm>
        </p:spPr>
        <p:txBody>
          <a:bodyPr anchor="t" anchorCtr="0">
            <a:normAutofit/>
          </a:bodyPr>
          <a:lstStyle>
            <a:lvl1pPr marL="0" indent="0" algn="ctr">
              <a:buNone/>
              <a:defRPr sz="1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743075"/>
            <a:ext cx="4038600" cy="2851548"/>
          </a:xfrm>
        </p:spPr>
        <p:txBody>
          <a:bodyPr/>
          <a:lstStyle>
            <a:lvl1pPr>
              <a:defRPr sz="14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43075"/>
            <a:ext cx="4038600" cy="2851548"/>
          </a:xfrm>
        </p:spPr>
        <p:txBody>
          <a:bodyPr/>
          <a:lstStyle>
            <a:lvl1pPr>
              <a:defRPr sz="14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8C2560D-EC28-3B41-86E8-18F1CE0113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9"/>
            <a:ext cx="4120318" cy="606029"/>
          </a:xfrm>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507651"/>
            <a:ext cx="4895385" cy="3178648"/>
          </a:xfrm>
        </p:spPr>
        <p:txBody>
          <a:bodyPr/>
          <a:lstStyle>
            <a:lvl1pPr>
              <a:defRPr sz="14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8C2560D-EC28-3B41-86E8-18F1CE0113B4}"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
        <p:nvSpPr>
          <p:cNvPr id="9" name="Platshållare för bild 8"/>
          <p:cNvSpPr>
            <a:spLocks noGrp="1"/>
          </p:cNvSpPr>
          <p:nvPr>
            <p:ph type="pic" sz="quarter" idx="13"/>
          </p:nvPr>
        </p:nvSpPr>
        <p:spPr>
          <a:xfrm>
            <a:off x="5634663" y="104969"/>
            <a:ext cx="3412255" cy="4936138"/>
          </a:xfrm>
        </p:spPr>
        <p:txBody>
          <a:bodyPr/>
          <a:lstStyle/>
          <a:p>
            <a:endParaRPr lang="sv-SE" dirty="0"/>
          </a:p>
        </p:txBody>
      </p:sp>
      <p:sp>
        <p:nvSpPr>
          <p:cNvPr id="8" name="Rektangel 7"/>
          <p:cNvSpPr/>
          <p:nvPr userDrawn="1"/>
        </p:nvSpPr>
        <p:spPr>
          <a:xfrm>
            <a:off x="51057" y="50801"/>
            <a:ext cx="9045317" cy="5045074"/>
          </a:xfrm>
          <a:prstGeom prst="rect">
            <a:avLst/>
          </a:prstGeom>
          <a:noFill/>
          <a:ln w="114300">
            <a:solidFill>
              <a:schemeClr val="bg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39543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64948"/>
            <a:ext cx="8229600" cy="455318"/>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821082"/>
            <a:ext cx="4040188" cy="360497"/>
          </a:xfrm>
        </p:spPr>
        <p:txBody>
          <a:bodyPr anchor="t" anchorCtr="0">
            <a:noAutofit/>
          </a:bodyPr>
          <a:lstStyle>
            <a:lvl1pPr marL="0" indent="0">
              <a:buNone/>
              <a:defRPr sz="1600" b="1" cap="all"/>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75058"/>
            <a:ext cx="4040188" cy="2319563"/>
          </a:xfrm>
        </p:spPr>
        <p:txBody>
          <a:bodyPr/>
          <a:lstStyle>
            <a:lvl1pPr>
              <a:defRPr sz="1400"/>
            </a:lvl1pPr>
            <a:lvl2pPr>
              <a:defRPr sz="14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821082"/>
            <a:ext cx="4041775" cy="360497"/>
          </a:xfrm>
        </p:spPr>
        <p:txBody>
          <a:bodyPr anchor="t" anchorCtr="0">
            <a:noAutofit/>
          </a:bodyPr>
          <a:lstStyle>
            <a:lvl1pPr marL="0" indent="0">
              <a:buNone/>
              <a:defRPr sz="1600" b="1" cap="all"/>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2275058"/>
            <a:ext cx="4041775" cy="2319564"/>
          </a:xfrm>
        </p:spPr>
        <p:txBody>
          <a:bodyPr/>
          <a:lstStyle>
            <a:lvl1pPr>
              <a:defRPr sz="1400"/>
            </a:lvl1pPr>
            <a:lvl2pPr>
              <a:defRPr sz="14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68C2560D-EC28-3B41-86E8-18F1CE0113B4}"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199"/>
            <a:ext cx="8229600" cy="606029"/>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47565"/>
            <a:ext cx="6171372" cy="30387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800">
                <a:solidFill>
                  <a:schemeClr val="tx1">
                    <a:tint val="75000"/>
                  </a:schemeClr>
                </a:solidFill>
              </a:defRPr>
            </a:lvl1pPr>
          </a:lstStyle>
          <a:p>
            <a:fld id="{68C2560D-EC28-3B41-86E8-18F1CE0113B4}" type="datetimeFigureOut">
              <a:rPr lang="en-US" smtClean="0"/>
              <a:pPr/>
              <a:t>1/13/2016</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800">
                <a:solidFill>
                  <a:schemeClr val="tx1">
                    <a:tint val="75000"/>
                  </a:schemeClr>
                </a:solidFill>
              </a:defRPr>
            </a:lvl1pPr>
          </a:lstStyle>
          <a:p>
            <a:fld id="{2066355A-084C-D24E-9AD2-7E4FC41EA627}" type="slidenum">
              <a:rPr lang="en-US" smtClean="0"/>
              <a:pPr/>
              <a:t>‹#›</a:t>
            </a:fld>
            <a:endParaRPr lang="en-US" dirty="0"/>
          </a:p>
        </p:txBody>
      </p:sp>
      <p:sp>
        <p:nvSpPr>
          <p:cNvPr id="7" name="Rektangel 6"/>
          <p:cNvSpPr/>
          <p:nvPr userDrawn="1"/>
        </p:nvSpPr>
        <p:spPr>
          <a:xfrm>
            <a:off x="51057" y="50801"/>
            <a:ext cx="9045317" cy="5045074"/>
          </a:xfrm>
          <a:prstGeom prst="rect">
            <a:avLst/>
          </a:prstGeom>
          <a:noFill/>
          <a:ln w="101600">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69" r:id="rId3"/>
    <p:sldLayoutId id="2147493458" r:id="rId4"/>
    <p:sldLayoutId id="2147493459" r:id="rId5"/>
    <p:sldLayoutId id="2147493467" r:id="rId6"/>
    <p:sldLayoutId id="2147493460" r:id="rId7"/>
    <p:sldLayoutId id="2147493461" r:id="rId8"/>
    <p:sldLayoutId id="2147493462" r:id="rId9"/>
    <p:sldLayoutId id="2147493463" r:id="rId10"/>
    <p:sldLayoutId id="2147493464" r:id="rId11"/>
    <p:sldLayoutId id="2147493468" r:id="rId12"/>
  </p:sldLayoutIdLst>
  <p:timing>
    <p:tnLst>
      <p:par>
        <p:cTn id="1" dur="indefinite" restart="never" nodeType="tmRoot"/>
      </p:par>
    </p:tnLst>
  </p:timing>
  <p:txStyles>
    <p:titleStyle>
      <a:lvl1pPr algn="l" defTabSz="457200" rtl="0" eaLnBrk="1" latinLnBrk="0" hangingPunct="1">
        <a:lnSpc>
          <a:spcPct val="80000"/>
        </a:lnSpc>
        <a:spcBef>
          <a:spcPct val="0"/>
        </a:spcBef>
        <a:buNone/>
        <a:defRPr sz="4800" b="1" kern="1200">
          <a:solidFill>
            <a:schemeClr val="tx1"/>
          </a:solidFill>
          <a:latin typeface="+mj-lt"/>
          <a:ea typeface="+mj-ea"/>
          <a:cs typeface="+mj-cs"/>
        </a:defRPr>
      </a:lvl1pPr>
    </p:titleStyle>
    <p:bodyStyle>
      <a:lvl1pPr marL="342900" indent="-342900" algn="l" defTabSz="457200" rtl="0" eaLnBrk="1" latinLnBrk="0" hangingPunct="1">
        <a:lnSpc>
          <a:spcPct val="120000"/>
        </a:lnSpc>
        <a:spcBef>
          <a:spcPts val="936"/>
        </a:spcBef>
        <a:buFont typeface="Lucida Grande"/>
        <a:buChar char="⟩"/>
        <a:defRPr sz="1400" kern="1200">
          <a:solidFill>
            <a:schemeClr val="tx1"/>
          </a:solidFill>
          <a:latin typeface="+mn-lt"/>
          <a:ea typeface="+mn-ea"/>
          <a:cs typeface="+mn-cs"/>
        </a:defRPr>
      </a:lvl1pPr>
      <a:lvl2pPr marL="742950" indent="-285750" algn="l" defTabSz="457200" rtl="0" eaLnBrk="1" latinLnBrk="0" hangingPunct="1">
        <a:lnSpc>
          <a:spcPct val="120000"/>
        </a:lnSpc>
        <a:spcBef>
          <a:spcPts val="936"/>
        </a:spcBef>
        <a:buFont typeface="Lucida Grande"/>
        <a:buChar char="⟩"/>
        <a:defRPr sz="1400" kern="1200">
          <a:solidFill>
            <a:schemeClr val="tx1"/>
          </a:solidFill>
          <a:latin typeface="+mn-lt"/>
          <a:ea typeface="+mn-ea"/>
          <a:cs typeface="+mn-cs"/>
        </a:defRPr>
      </a:lvl2pPr>
      <a:lvl3pPr marL="1143000" indent="-228600" algn="l" defTabSz="457200" rtl="0" eaLnBrk="1" latinLnBrk="0" hangingPunct="1">
        <a:lnSpc>
          <a:spcPct val="120000"/>
        </a:lnSpc>
        <a:spcBef>
          <a:spcPts val="888"/>
        </a:spcBef>
        <a:buFont typeface="Lucida Grande"/>
        <a:buChar char="⟩"/>
        <a:defRPr sz="1200" kern="1200">
          <a:solidFill>
            <a:schemeClr val="tx1"/>
          </a:solidFill>
          <a:latin typeface="+mn-lt"/>
          <a:ea typeface="+mn-ea"/>
          <a:cs typeface="+mn-cs"/>
        </a:defRPr>
      </a:lvl3pPr>
      <a:lvl4pPr marL="1600200" indent="-228600" algn="l" defTabSz="457200" rtl="0" eaLnBrk="1" latinLnBrk="0" hangingPunct="1">
        <a:lnSpc>
          <a:spcPct val="120000"/>
        </a:lnSpc>
        <a:spcBef>
          <a:spcPts val="888"/>
        </a:spcBef>
        <a:buFont typeface="Lucida Grande"/>
        <a:buChar char="⟩"/>
        <a:defRPr sz="1200" kern="1200">
          <a:solidFill>
            <a:schemeClr val="tx1"/>
          </a:solidFill>
          <a:latin typeface="+mn-lt"/>
          <a:ea typeface="+mn-ea"/>
          <a:cs typeface="+mn-cs"/>
        </a:defRPr>
      </a:lvl4pPr>
      <a:lvl5pPr marL="2057400" indent="-228600" algn="l" defTabSz="457200" rtl="0" eaLnBrk="1" latinLnBrk="0" hangingPunct="1">
        <a:lnSpc>
          <a:spcPct val="120000"/>
        </a:lnSpc>
        <a:spcBef>
          <a:spcPts val="888"/>
        </a:spcBef>
        <a:buFont typeface="Lucida Grande"/>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ktangel 8"/>
          <p:cNvSpPr/>
          <p:nvPr userDrawn="1"/>
        </p:nvSpPr>
        <p:spPr>
          <a:xfrm>
            <a:off x="51057" y="50801"/>
            <a:ext cx="9045317" cy="5045074"/>
          </a:xfrm>
          <a:prstGeom prst="rect">
            <a:avLst/>
          </a:prstGeom>
          <a:solidFill>
            <a:schemeClr val="tx1"/>
          </a:solidFill>
          <a:ln w="101600">
            <a:solidFill>
              <a:schemeClr val="bg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Title Placeholder 1"/>
          <p:cNvSpPr>
            <a:spLocks noGrp="1"/>
          </p:cNvSpPr>
          <p:nvPr>
            <p:ph type="title"/>
          </p:nvPr>
        </p:nvSpPr>
        <p:spPr>
          <a:xfrm>
            <a:off x="457200" y="457199"/>
            <a:ext cx="8229600" cy="606029"/>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47565"/>
            <a:ext cx="6171372" cy="30387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800">
                <a:solidFill>
                  <a:schemeClr val="tx1">
                    <a:tint val="75000"/>
                  </a:schemeClr>
                </a:solidFill>
              </a:defRPr>
            </a:lvl1pPr>
          </a:lstStyle>
          <a:p>
            <a:fld id="{68C2560D-EC28-3B41-86E8-18F1CE0113B4}" type="datetimeFigureOut">
              <a:rPr lang="en-US" smtClean="0"/>
              <a:pPr/>
              <a:t>1/13/2016</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800">
                <a:solidFill>
                  <a:schemeClr val="tx1">
                    <a:tint val="75000"/>
                  </a:schemeClr>
                </a:solidFill>
              </a:defRPr>
            </a:lvl1pPr>
          </a:lstStyle>
          <a:p>
            <a:fld id="{2066355A-084C-D24E-9AD2-7E4FC41EA627}" type="slidenum">
              <a:rPr lang="en-US" smtClean="0"/>
              <a:pPr/>
              <a:t>‹#›</a:t>
            </a:fld>
            <a:endParaRPr lang="en-US" dirty="0"/>
          </a:p>
        </p:txBody>
      </p:sp>
    </p:spTree>
    <p:extLst>
      <p:ext uri="{BB962C8B-B14F-4D97-AF65-F5344CB8AC3E}">
        <p14:creationId xmlns:p14="http://schemas.microsoft.com/office/powerpoint/2010/main" val="1438795563"/>
      </p:ext>
    </p:extLst>
  </p:cSld>
  <p:clrMap bg1="lt1" tx1="dk1" bg2="lt2" tx2="dk2" accent1="accent1" accent2="accent2" accent3="accent3" accent4="accent4" accent5="accent5" accent6="accent6" hlink="hlink" folHlink="folHlink"/>
  <p:sldLayoutIdLst>
    <p:sldLayoutId id="2147493476" r:id="rId1"/>
    <p:sldLayoutId id="2147493477" r:id="rId2"/>
    <p:sldLayoutId id="2147493478" r:id="rId3"/>
    <p:sldLayoutId id="2147493479" r:id="rId4"/>
    <p:sldLayoutId id="2147493480" r:id="rId5"/>
    <p:sldLayoutId id="2147493481" r:id="rId6"/>
    <p:sldLayoutId id="2147493482" r:id="rId7"/>
    <p:sldLayoutId id="2147493483" r:id="rId8"/>
    <p:sldLayoutId id="2147493484" r:id="rId9"/>
    <p:sldLayoutId id="2147493485" r:id="rId10"/>
    <p:sldLayoutId id="2147493486" r:id="rId11"/>
    <p:sldLayoutId id="2147493487" r:id="rId12"/>
    <p:sldLayoutId id="2147493489" r:id="rId13"/>
  </p:sldLayoutIdLst>
  <p:timing>
    <p:tnLst>
      <p:par>
        <p:cTn id="1" dur="indefinite" restart="never" nodeType="tmRoot"/>
      </p:par>
    </p:tnLst>
  </p:timing>
  <p:txStyles>
    <p:titleStyle>
      <a:lvl1pPr algn="l" defTabSz="457200" rtl="0" eaLnBrk="1" latinLnBrk="0" hangingPunct="1">
        <a:lnSpc>
          <a:spcPct val="80000"/>
        </a:lnSpc>
        <a:spcBef>
          <a:spcPct val="0"/>
        </a:spcBef>
        <a:buNone/>
        <a:defRPr sz="4800" b="1" kern="1200">
          <a:solidFill>
            <a:srgbClr val="FFFFFF"/>
          </a:solidFill>
          <a:latin typeface="+mj-lt"/>
          <a:ea typeface="+mj-ea"/>
          <a:cs typeface="+mj-cs"/>
        </a:defRPr>
      </a:lvl1pPr>
    </p:titleStyle>
    <p:bodyStyle>
      <a:lvl1pPr marL="342900" indent="-342900" algn="l" defTabSz="457200" rtl="0" eaLnBrk="1" latinLnBrk="0" hangingPunct="1">
        <a:lnSpc>
          <a:spcPct val="120000"/>
        </a:lnSpc>
        <a:spcBef>
          <a:spcPts val="936"/>
        </a:spcBef>
        <a:buFont typeface="Lucida Grande"/>
        <a:buChar char="⟩"/>
        <a:defRPr sz="1400" kern="1200">
          <a:solidFill>
            <a:srgbClr val="FFFFFF"/>
          </a:solidFill>
          <a:latin typeface="+mn-lt"/>
          <a:ea typeface="+mn-ea"/>
          <a:cs typeface="+mn-cs"/>
        </a:defRPr>
      </a:lvl1pPr>
      <a:lvl2pPr marL="742950" indent="-285750" algn="l" defTabSz="457200" rtl="0" eaLnBrk="1" latinLnBrk="0" hangingPunct="1">
        <a:lnSpc>
          <a:spcPct val="120000"/>
        </a:lnSpc>
        <a:spcBef>
          <a:spcPts val="936"/>
        </a:spcBef>
        <a:buFont typeface="Lucida Grande"/>
        <a:buChar char="⟩"/>
        <a:defRPr sz="1400" kern="1200">
          <a:solidFill>
            <a:srgbClr val="FFFFFF"/>
          </a:solidFill>
          <a:latin typeface="+mn-lt"/>
          <a:ea typeface="+mn-ea"/>
          <a:cs typeface="+mn-cs"/>
        </a:defRPr>
      </a:lvl2pPr>
      <a:lvl3pPr marL="1143000" indent="-228600" algn="l" defTabSz="457200" rtl="0" eaLnBrk="1" latinLnBrk="0" hangingPunct="1">
        <a:lnSpc>
          <a:spcPct val="120000"/>
        </a:lnSpc>
        <a:spcBef>
          <a:spcPts val="888"/>
        </a:spcBef>
        <a:buFont typeface="Lucida Grande"/>
        <a:buChar char="⟩"/>
        <a:defRPr sz="1200" kern="1200">
          <a:solidFill>
            <a:srgbClr val="FFFFFF"/>
          </a:solidFill>
          <a:latin typeface="+mn-lt"/>
          <a:ea typeface="+mn-ea"/>
          <a:cs typeface="+mn-cs"/>
        </a:defRPr>
      </a:lvl3pPr>
      <a:lvl4pPr marL="1600200" indent="-228600" algn="l" defTabSz="457200" rtl="0" eaLnBrk="1" latinLnBrk="0" hangingPunct="1">
        <a:lnSpc>
          <a:spcPct val="120000"/>
        </a:lnSpc>
        <a:spcBef>
          <a:spcPts val="888"/>
        </a:spcBef>
        <a:buFont typeface="Lucida Grande"/>
        <a:buChar char="⟩"/>
        <a:defRPr sz="1200" kern="1200">
          <a:solidFill>
            <a:srgbClr val="FFFFFF"/>
          </a:solidFill>
          <a:latin typeface="+mn-lt"/>
          <a:ea typeface="+mn-ea"/>
          <a:cs typeface="+mn-cs"/>
        </a:defRPr>
      </a:lvl4pPr>
      <a:lvl5pPr marL="2057400" indent="-228600" algn="l" defTabSz="457200" rtl="0" eaLnBrk="1" latinLnBrk="0" hangingPunct="1">
        <a:lnSpc>
          <a:spcPct val="120000"/>
        </a:lnSpc>
        <a:spcBef>
          <a:spcPts val="888"/>
        </a:spcBef>
        <a:buFont typeface="Lucida Grande"/>
        <a:buChar char="⟩"/>
        <a:defRPr sz="12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24.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8.xml"/></Relationships>
</file>

<file path=ppt/slides/_rels/slide29.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34.xml"/><Relationship Id="rId4" Type="http://schemas.openxmlformats.org/officeDocument/2006/relationships/chart" Target="../charts/chart33.xml"/></Relationships>
</file>

<file path=ppt/slides/_rels/slide33.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3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722313" y="1991122"/>
            <a:ext cx="7772400" cy="1021556"/>
          </a:xfrm>
        </p:spPr>
        <p:txBody>
          <a:bodyPr>
            <a:normAutofit/>
          </a:bodyPr>
          <a:lstStyle/>
          <a:p>
            <a:r>
              <a:rPr lang="sv-SE" sz="3200" dirty="0" err="1" smtClean="0"/>
              <a:t>NORDisk</a:t>
            </a:r>
            <a:r>
              <a:rPr lang="sv-SE" sz="3200" dirty="0" smtClean="0"/>
              <a:t> arbetsplatsstudie 2015</a:t>
            </a:r>
            <a:endParaRPr lang="sv-SE" sz="3200" dirty="0"/>
          </a:p>
        </p:txBody>
      </p:sp>
      <p:sp>
        <p:nvSpPr>
          <p:cNvPr id="8" name="Platshållare för text 7"/>
          <p:cNvSpPr>
            <a:spLocks noGrp="1"/>
          </p:cNvSpPr>
          <p:nvPr>
            <p:ph type="body" idx="1"/>
          </p:nvPr>
        </p:nvSpPr>
        <p:spPr>
          <a:xfrm>
            <a:off x="722313" y="2962707"/>
            <a:ext cx="7772400" cy="892940"/>
          </a:xfrm>
        </p:spPr>
        <p:txBody>
          <a:bodyPr>
            <a:noAutofit/>
          </a:bodyPr>
          <a:lstStyle/>
          <a:p>
            <a:r>
              <a:rPr lang="sv-SE" sz="2400" dirty="0" smtClean="0"/>
              <a:t>NCC</a:t>
            </a:r>
          </a:p>
          <a:p>
            <a:r>
              <a:rPr lang="sv-SE" dirty="0" smtClean="0"/>
              <a:t>Norden</a:t>
            </a:r>
          </a:p>
          <a:p>
            <a:r>
              <a:rPr lang="sv-SE" dirty="0" smtClean="0"/>
              <a:t>2016-01</a:t>
            </a:r>
            <a:endParaRPr lang="sv-SE" dirty="0"/>
          </a:p>
        </p:txBody>
      </p:sp>
    </p:spTree>
    <p:extLst>
      <p:ext uri="{BB962C8B-B14F-4D97-AF65-F5344CB8AC3E}">
        <p14:creationId xmlns:p14="http://schemas.microsoft.com/office/powerpoint/2010/main" val="24562060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800" dirty="0" smtClean="0"/>
              <a:t>En majoritet av nordborna har roligt flera gånger om dagen på sina jobb</a:t>
            </a:r>
            <a:endParaRPr lang="sv-SE" sz="1800" dirty="0"/>
          </a:p>
        </p:txBody>
      </p:sp>
      <p:sp>
        <p:nvSpPr>
          <p:cNvPr id="5" name="Rektangel 4"/>
          <p:cNvSpPr/>
          <p:nvPr/>
        </p:nvSpPr>
        <p:spPr>
          <a:xfrm>
            <a:off x="127589" y="4666212"/>
            <a:ext cx="8920717" cy="276999"/>
          </a:xfrm>
          <a:prstGeom prst="rect">
            <a:avLst/>
          </a:prstGeom>
        </p:spPr>
        <p:txBody>
          <a:bodyPr wrap="square">
            <a:spAutoFit/>
          </a:bodyPr>
          <a:lstStyle/>
          <a:p>
            <a:r>
              <a:rPr lang="sv-SE" sz="1200" i="1" dirty="0" smtClean="0"/>
              <a:t>Hur ofta har du roligt på jobbet? n=4044</a:t>
            </a:r>
            <a:endParaRPr lang="sv-SE" sz="1200" i="1" dirty="0"/>
          </a:p>
        </p:txBody>
      </p:sp>
      <p:graphicFrame>
        <p:nvGraphicFramePr>
          <p:cNvPr id="7" name="Diagram 6"/>
          <p:cNvGraphicFramePr/>
          <p:nvPr>
            <p:extLst>
              <p:ext uri="{D42A27DB-BD31-4B8C-83A1-F6EECF244321}">
                <p14:modId xmlns:p14="http://schemas.microsoft.com/office/powerpoint/2010/main" val="3439153965"/>
              </p:ext>
            </p:extLst>
          </p:nvPr>
        </p:nvGraphicFramePr>
        <p:xfrm>
          <a:off x="154169" y="1594883"/>
          <a:ext cx="5551305" cy="2732419"/>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ruta 8"/>
          <p:cNvSpPr txBox="1"/>
          <p:nvPr/>
        </p:nvSpPr>
        <p:spPr>
          <a:xfrm>
            <a:off x="6019800" y="1802566"/>
            <a:ext cx="2667000" cy="769441"/>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sv-SE" sz="1100" dirty="0"/>
              <a:t>72% av de svarande har kul på jobbet minst varje dag, medan endast 2% </a:t>
            </a:r>
            <a:r>
              <a:rPr lang="sv-SE" sz="1100" dirty="0" smtClean="0"/>
              <a:t>uppger att de aldrig </a:t>
            </a:r>
            <a:r>
              <a:rPr lang="sv-SE" sz="1100" dirty="0"/>
              <a:t>eller mycket sällan har roligt på jobbet</a:t>
            </a:r>
            <a:r>
              <a:rPr lang="sv-SE" sz="1100" dirty="0" smtClean="0"/>
              <a:t>.</a:t>
            </a:r>
            <a:endParaRPr lang="sv-SE" sz="1100" dirty="0">
              <a:solidFill>
                <a:srgbClr val="FF0000"/>
              </a:solidFill>
            </a:endParaRPr>
          </a:p>
        </p:txBody>
      </p:sp>
      <p:sp>
        <p:nvSpPr>
          <p:cNvPr id="10" name="Ellips 9"/>
          <p:cNvSpPr/>
          <p:nvPr/>
        </p:nvSpPr>
        <p:spPr>
          <a:xfrm>
            <a:off x="7627002" y="3199626"/>
            <a:ext cx="1059797" cy="1059797"/>
          </a:xfrm>
          <a:prstGeom prst="ellipse">
            <a:avLst/>
          </a:prstGeom>
          <a:solidFill>
            <a:srgbClr val="FF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400" b="1" dirty="0" smtClean="0"/>
              <a:t>2%</a:t>
            </a:r>
            <a:endParaRPr lang="sv-SE" sz="1400" b="1" dirty="0"/>
          </a:p>
        </p:txBody>
      </p:sp>
      <p:sp>
        <p:nvSpPr>
          <p:cNvPr id="11" name="Ellips 10"/>
          <p:cNvSpPr/>
          <p:nvPr/>
        </p:nvSpPr>
        <p:spPr>
          <a:xfrm>
            <a:off x="4829174" y="2507517"/>
            <a:ext cx="1059797" cy="1059797"/>
          </a:xfrm>
          <a:prstGeom prst="ellipse">
            <a:avLst/>
          </a:prstGeom>
          <a:solidFill>
            <a:srgbClr val="7AB8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400" b="1" dirty="0" smtClean="0"/>
              <a:t>56%</a:t>
            </a:r>
            <a:endParaRPr lang="sv-SE" sz="1400" b="1" dirty="0"/>
          </a:p>
        </p:txBody>
      </p:sp>
      <p:sp>
        <p:nvSpPr>
          <p:cNvPr id="12" name="textruta 11"/>
          <p:cNvSpPr txBox="1"/>
          <p:nvPr/>
        </p:nvSpPr>
        <p:spPr>
          <a:xfrm>
            <a:off x="5934074" y="2883526"/>
            <a:ext cx="2981325" cy="261610"/>
          </a:xfrm>
          <a:prstGeom prst="rect">
            <a:avLst/>
          </a:prstGeom>
          <a:noFill/>
        </p:spPr>
        <p:txBody>
          <a:bodyPr wrap="square" rtlCol="0">
            <a:spAutoFit/>
          </a:bodyPr>
          <a:lstStyle/>
          <a:p>
            <a:r>
              <a:rPr lang="sv-SE" sz="1050" dirty="0" smtClean="0"/>
              <a:t>Har roligt på jobbet flera gånger om dagen</a:t>
            </a:r>
            <a:endParaRPr lang="sv-SE" sz="1050" dirty="0"/>
          </a:p>
        </p:txBody>
      </p:sp>
      <p:sp>
        <p:nvSpPr>
          <p:cNvPr id="13" name="textruta 12"/>
          <p:cNvSpPr txBox="1"/>
          <p:nvPr/>
        </p:nvSpPr>
        <p:spPr>
          <a:xfrm>
            <a:off x="5831822" y="3820379"/>
            <a:ext cx="1991950" cy="415498"/>
          </a:xfrm>
          <a:prstGeom prst="rect">
            <a:avLst/>
          </a:prstGeom>
          <a:noFill/>
        </p:spPr>
        <p:txBody>
          <a:bodyPr wrap="square" rtlCol="0">
            <a:spAutoFit/>
          </a:bodyPr>
          <a:lstStyle/>
          <a:p>
            <a:r>
              <a:rPr lang="sv-SE" sz="1050" dirty="0" smtClean="0"/>
              <a:t>Bara  2% säger att de sällan eller aldrig har roligt på jobbet</a:t>
            </a:r>
            <a:endParaRPr lang="sv-SE" sz="1050" dirty="0"/>
          </a:p>
        </p:txBody>
      </p:sp>
    </p:spTree>
    <p:extLst>
      <p:ext uri="{BB962C8B-B14F-4D97-AF65-F5344CB8AC3E}">
        <p14:creationId xmlns:p14="http://schemas.microsoft.com/office/powerpoint/2010/main" val="2829487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800" dirty="0" smtClean="0"/>
              <a:t>Skillnaden är liten mellan länderna när det kommer till att ha roligt på jobbet</a:t>
            </a:r>
            <a:endParaRPr lang="sv-SE" sz="1800" dirty="0"/>
          </a:p>
        </p:txBody>
      </p:sp>
      <p:sp>
        <p:nvSpPr>
          <p:cNvPr id="5" name="Rektangel 4"/>
          <p:cNvSpPr/>
          <p:nvPr/>
        </p:nvSpPr>
        <p:spPr>
          <a:xfrm>
            <a:off x="127589" y="4666212"/>
            <a:ext cx="8920717" cy="276999"/>
          </a:xfrm>
          <a:prstGeom prst="rect">
            <a:avLst/>
          </a:prstGeom>
        </p:spPr>
        <p:txBody>
          <a:bodyPr wrap="square">
            <a:spAutoFit/>
          </a:bodyPr>
          <a:lstStyle/>
          <a:p>
            <a:r>
              <a:rPr lang="sv-SE" sz="1200" i="1" dirty="0" smtClean="0"/>
              <a:t>Hur ofta har du roligt på jobbet? n=4044</a:t>
            </a:r>
            <a:endParaRPr lang="sv-SE" sz="1200" i="1" dirty="0"/>
          </a:p>
        </p:txBody>
      </p:sp>
      <p:graphicFrame>
        <p:nvGraphicFramePr>
          <p:cNvPr id="7" name="Diagram 6"/>
          <p:cNvGraphicFramePr/>
          <p:nvPr>
            <p:extLst>
              <p:ext uri="{D42A27DB-BD31-4B8C-83A1-F6EECF244321}">
                <p14:modId xmlns:p14="http://schemas.microsoft.com/office/powerpoint/2010/main" val="2282150645"/>
              </p:ext>
            </p:extLst>
          </p:nvPr>
        </p:nvGraphicFramePr>
        <p:xfrm>
          <a:off x="505269" y="1338821"/>
          <a:ext cx="8229156" cy="3071329"/>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ruta 8"/>
          <p:cNvSpPr txBox="1"/>
          <p:nvPr/>
        </p:nvSpPr>
        <p:spPr>
          <a:xfrm>
            <a:off x="657225" y="1472171"/>
            <a:ext cx="2305050" cy="1107996"/>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sv-SE" sz="1100" dirty="0"/>
              <a:t>Det är mycket liten skillnad mellan </a:t>
            </a:r>
            <a:r>
              <a:rPr lang="sv-SE" sz="1100" dirty="0" smtClean="0"/>
              <a:t>resultaten i de </a:t>
            </a:r>
            <a:r>
              <a:rPr lang="sv-SE" sz="1100" dirty="0"/>
              <a:t>olika länderna. En klar majoritet av alla nordiska invånare säger att de har roligt flera gånger om dagen på </a:t>
            </a:r>
            <a:r>
              <a:rPr lang="sv-SE" sz="1100" dirty="0" smtClean="0"/>
              <a:t>sina jobb.</a:t>
            </a:r>
            <a:endParaRPr lang="sv-SE" sz="1100" dirty="0">
              <a:solidFill>
                <a:srgbClr val="FF0000"/>
              </a:solidFill>
            </a:endParaRPr>
          </a:p>
        </p:txBody>
      </p:sp>
      <p:sp>
        <p:nvSpPr>
          <p:cNvPr id="8" name="Rectangle 7"/>
          <p:cNvSpPr/>
          <p:nvPr/>
        </p:nvSpPr>
        <p:spPr>
          <a:xfrm>
            <a:off x="108539" y="104775"/>
            <a:ext cx="2434636" cy="2095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dirty="0" smtClean="0">
                <a:solidFill>
                  <a:schemeClr val="tx1"/>
                </a:solidFill>
              </a:rPr>
              <a:t>Landsspecifika resultat</a:t>
            </a:r>
            <a:endParaRPr lang="sv-SE" sz="1200" dirty="0">
              <a:solidFill>
                <a:schemeClr val="tx1"/>
              </a:solidFill>
            </a:endParaRPr>
          </a:p>
        </p:txBody>
      </p:sp>
    </p:spTree>
    <p:extLst>
      <p:ext uri="{BB962C8B-B14F-4D97-AF65-F5344CB8AC3E}">
        <p14:creationId xmlns:p14="http://schemas.microsoft.com/office/powerpoint/2010/main" val="767263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800" dirty="0" smtClean="0"/>
              <a:t>Samtal med kollegor genererar flest jobbrelaterade idéer</a:t>
            </a:r>
            <a:endParaRPr lang="sv-SE" sz="1800" dirty="0"/>
          </a:p>
        </p:txBody>
      </p:sp>
      <p:sp>
        <p:nvSpPr>
          <p:cNvPr id="4" name="Rektangel 3"/>
          <p:cNvSpPr/>
          <p:nvPr/>
        </p:nvSpPr>
        <p:spPr>
          <a:xfrm>
            <a:off x="127589" y="4666212"/>
            <a:ext cx="8920717" cy="276999"/>
          </a:xfrm>
          <a:prstGeom prst="rect">
            <a:avLst/>
          </a:prstGeom>
        </p:spPr>
        <p:txBody>
          <a:bodyPr wrap="square">
            <a:spAutoFit/>
          </a:bodyPr>
          <a:lstStyle/>
          <a:p>
            <a:r>
              <a:rPr lang="sv-SE" sz="1200" i="1" dirty="0" smtClean="0"/>
              <a:t>Var kommer du på flest jobbrelaterade idéer? n=4044</a:t>
            </a:r>
            <a:endParaRPr lang="sv-SE" sz="1200" i="1" dirty="0"/>
          </a:p>
        </p:txBody>
      </p:sp>
      <p:graphicFrame>
        <p:nvGraphicFramePr>
          <p:cNvPr id="5" name="Diagram 4"/>
          <p:cNvGraphicFramePr/>
          <p:nvPr>
            <p:extLst>
              <p:ext uri="{D42A27DB-BD31-4B8C-83A1-F6EECF244321}">
                <p14:modId xmlns:p14="http://schemas.microsoft.com/office/powerpoint/2010/main" val="87786073"/>
              </p:ext>
            </p:extLst>
          </p:nvPr>
        </p:nvGraphicFramePr>
        <p:xfrm>
          <a:off x="154168" y="1865694"/>
          <a:ext cx="6913381" cy="293901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p:cNvSpPr txBox="1"/>
          <p:nvPr/>
        </p:nvSpPr>
        <p:spPr>
          <a:xfrm>
            <a:off x="368372" y="1266019"/>
            <a:ext cx="4219575" cy="60016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sv-SE" sz="1100" dirty="0"/>
              <a:t>En majoritet av arbetsrelaterade idéer </a:t>
            </a:r>
            <a:r>
              <a:rPr lang="sv-SE" sz="1100" dirty="0" smtClean="0"/>
              <a:t>uppkommer när man pratar med kollegor, enligt undersökningen. Många uppkommer också vid kontorsplatsen, </a:t>
            </a:r>
            <a:r>
              <a:rPr lang="sv-SE" sz="1100" dirty="0"/>
              <a:t>men </a:t>
            </a:r>
            <a:r>
              <a:rPr lang="sv-SE" sz="1100" dirty="0" smtClean="0"/>
              <a:t>även </a:t>
            </a:r>
            <a:r>
              <a:rPr lang="sv-SE" sz="1100" dirty="0"/>
              <a:t>utanför arbetsplatsen</a:t>
            </a:r>
            <a:r>
              <a:rPr lang="sv-SE" sz="1100" dirty="0" smtClean="0"/>
              <a:t>.</a:t>
            </a:r>
            <a:endParaRPr lang="sv-SE" sz="1100" dirty="0"/>
          </a:p>
        </p:txBody>
      </p:sp>
      <p:graphicFrame>
        <p:nvGraphicFramePr>
          <p:cNvPr id="7" name="Tabell 4"/>
          <p:cNvGraphicFramePr>
            <a:graphicFrameLocks noGrp="1"/>
          </p:cNvGraphicFramePr>
          <p:nvPr>
            <p:extLst>
              <p:ext uri="{D42A27DB-BD31-4B8C-83A1-F6EECF244321}">
                <p14:modId xmlns:p14="http://schemas.microsoft.com/office/powerpoint/2010/main" val="470732685"/>
              </p:ext>
            </p:extLst>
          </p:nvPr>
        </p:nvGraphicFramePr>
        <p:xfrm>
          <a:off x="5042335" y="2646912"/>
          <a:ext cx="3644465" cy="2019300"/>
        </p:xfrm>
        <a:graphic>
          <a:graphicData uri="http://schemas.openxmlformats.org/drawingml/2006/table">
            <a:tbl>
              <a:tblPr firstRow="1" bandRow="1">
                <a:tableStyleId>{16D9F66E-5EB9-4882-86FB-DCBF35E3C3E4}</a:tableStyleId>
              </a:tblPr>
              <a:tblGrid>
                <a:gridCol w="966793"/>
                <a:gridCol w="1985094"/>
                <a:gridCol w="692578"/>
              </a:tblGrid>
              <a:tr h="370840">
                <a:tc>
                  <a:txBody>
                    <a:bodyPr/>
                    <a:lstStyle/>
                    <a:p>
                      <a:r>
                        <a:rPr lang="sv-SE" sz="1000" b="0" noProof="0" dirty="0" smtClean="0"/>
                        <a:t>Sverige</a:t>
                      </a:r>
                      <a:endParaRPr lang="sv-SE" sz="1000" b="0" noProof="0" dirty="0"/>
                    </a:p>
                  </a:txBody>
                  <a:tcPr/>
                </a:tc>
                <a:tc>
                  <a:txBody>
                    <a:bodyPr/>
                    <a:lstStyle/>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När jag pratar med kollegor</a:t>
                      </a:r>
                    </a:p>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Vid min kontorsplats</a:t>
                      </a:r>
                    </a:p>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När jag ska sova</a:t>
                      </a:r>
                    </a:p>
                  </a:txBody>
                  <a:tcPr marL="9525" marR="9525" marT="9525" marB="0"/>
                </a:tc>
                <a:tc>
                  <a:txBody>
                    <a:bodyPr/>
                    <a:lstStyle/>
                    <a:p>
                      <a:pPr marL="0" indent="0" algn="ctr" fontAlgn="ctr">
                        <a:buFont typeface="+mj-lt"/>
                        <a:buNone/>
                      </a:pPr>
                      <a:r>
                        <a:rPr lang="sv-SE" sz="1000" b="0" i="0" u="none" strike="noStrike" noProof="0" dirty="0" smtClean="0">
                          <a:solidFill>
                            <a:srgbClr val="000000"/>
                          </a:solidFill>
                          <a:effectLst/>
                          <a:latin typeface="Arial"/>
                        </a:rPr>
                        <a:t>51%</a:t>
                      </a:r>
                    </a:p>
                    <a:p>
                      <a:pPr marL="0" indent="0" algn="ctr" fontAlgn="ctr">
                        <a:buFont typeface="+mj-lt"/>
                        <a:buNone/>
                      </a:pPr>
                      <a:r>
                        <a:rPr lang="sv-SE" sz="1000" b="0" i="0" u="none" strike="noStrike" noProof="0" dirty="0" smtClean="0">
                          <a:solidFill>
                            <a:srgbClr val="000000"/>
                          </a:solidFill>
                          <a:effectLst/>
                          <a:latin typeface="Arial"/>
                        </a:rPr>
                        <a:t>25%</a:t>
                      </a:r>
                    </a:p>
                    <a:p>
                      <a:pPr marL="0" indent="0" algn="ctr" fontAlgn="ctr">
                        <a:buFont typeface="+mj-lt"/>
                        <a:buNone/>
                      </a:pPr>
                      <a:r>
                        <a:rPr lang="sv-SE" sz="1000" b="0" i="0" u="none" strike="noStrike" noProof="0" dirty="0" smtClean="0">
                          <a:solidFill>
                            <a:srgbClr val="000000"/>
                          </a:solidFill>
                          <a:effectLst/>
                          <a:latin typeface="Arial"/>
                        </a:rPr>
                        <a:t>20%</a:t>
                      </a:r>
                      <a:endParaRPr lang="sv-SE" sz="1000" b="0" i="0" u="none" strike="noStrike" noProof="0" dirty="0">
                        <a:solidFill>
                          <a:srgbClr val="000000"/>
                        </a:solidFill>
                        <a:effectLst/>
                        <a:latin typeface="Arial"/>
                      </a:endParaRPr>
                    </a:p>
                  </a:txBody>
                  <a:tcPr marL="9525" marR="9525" marT="9525" marB="0" anchor="ctr"/>
                </a:tc>
              </a:tr>
              <a:tr h="370840">
                <a:tc>
                  <a:txBody>
                    <a:bodyPr/>
                    <a:lstStyle/>
                    <a:p>
                      <a:r>
                        <a:rPr lang="sv-SE" sz="1000" b="0" noProof="0" dirty="0" smtClean="0"/>
                        <a:t>Norge</a:t>
                      </a:r>
                      <a:endParaRPr lang="sv-SE" sz="1000" b="0" noProof="0" dirty="0"/>
                    </a:p>
                  </a:txBody>
                  <a:tcPr/>
                </a:tc>
                <a:tc>
                  <a:txBody>
                    <a:bodyPr/>
                    <a:lstStyle/>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När jag pratar med kollegor</a:t>
                      </a:r>
                    </a:p>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Vid min kontorsplats</a:t>
                      </a:r>
                    </a:p>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När jag ska sova</a:t>
                      </a:r>
                    </a:p>
                  </a:txBody>
                  <a:tcPr marL="9525" marR="9525" marT="9525" marB="0" anchor="ctr"/>
                </a:tc>
                <a:tc>
                  <a:txBody>
                    <a:bodyPr/>
                    <a:lstStyle/>
                    <a:p>
                      <a:pPr marL="0" indent="0" algn="ctr" fontAlgn="ctr">
                        <a:buNone/>
                      </a:pPr>
                      <a:r>
                        <a:rPr lang="sv-SE" sz="1000" b="0" i="0" u="none" strike="noStrike" noProof="0" dirty="0" smtClean="0">
                          <a:solidFill>
                            <a:srgbClr val="000000"/>
                          </a:solidFill>
                          <a:effectLst/>
                          <a:latin typeface="Arial"/>
                        </a:rPr>
                        <a:t>60%</a:t>
                      </a:r>
                    </a:p>
                    <a:p>
                      <a:pPr marL="0" indent="0" algn="ctr" fontAlgn="ctr">
                        <a:buNone/>
                      </a:pPr>
                      <a:r>
                        <a:rPr lang="sv-SE" sz="1000" b="0" i="0" u="none" strike="noStrike" noProof="0" dirty="0" smtClean="0">
                          <a:solidFill>
                            <a:srgbClr val="000000"/>
                          </a:solidFill>
                          <a:effectLst/>
                          <a:latin typeface="Arial"/>
                        </a:rPr>
                        <a:t>35%</a:t>
                      </a:r>
                    </a:p>
                    <a:p>
                      <a:pPr marL="0" indent="0" algn="ctr" fontAlgn="ctr">
                        <a:buNone/>
                      </a:pPr>
                      <a:r>
                        <a:rPr lang="sv-SE" sz="1000" b="0" i="0" u="none" strike="noStrike" noProof="0" dirty="0" smtClean="0">
                          <a:solidFill>
                            <a:srgbClr val="000000"/>
                          </a:solidFill>
                          <a:effectLst/>
                          <a:latin typeface="Arial"/>
                        </a:rPr>
                        <a:t>18%</a:t>
                      </a:r>
                      <a:endParaRPr lang="sv-SE" sz="1000" b="0" i="0" u="none" strike="noStrike" noProof="0" dirty="0">
                        <a:solidFill>
                          <a:srgbClr val="000000"/>
                        </a:solidFill>
                        <a:effectLst/>
                        <a:latin typeface="Arial"/>
                      </a:endParaRPr>
                    </a:p>
                  </a:txBody>
                  <a:tcPr marL="9525" marR="9525" marT="9525" marB="0" anchor="ctr"/>
                </a:tc>
              </a:tr>
              <a:tr h="370840">
                <a:tc>
                  <a:txBody>
                    <a:bodyPr/>
                    <a:lstStyle/>
                    <a:p>
                      <a:r>
                        <a:rPr lang="sv-SE" sz="1000" b="0" noProof="0" dirty="0" smtClean="0"/>
                        <a:t>Danmark</a:t>
                      </a:r>
                      <a:endParaRPr lang="sv-SE" sz="1000" b="0" noProof="0" dirty="0"/>
                    </a:p>
                  </a:txBody>
                  <a:tcPr/>
                </a:tc>
                <a:tc>
                  <a:txBody>
                    <a:bodyPr/>
                    <a:lstStyle/>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När jag pratar med kollegor</a:t>
                      </a:r>
                    </a:p>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Vid min kontorsplats</a:t>
                      </a:r>
                    </a:p>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Hemma medan jag ser på TV eller sitter vid datorn</a:t>
                      </a:r>
                    </a:p>
                  </a:txBody>
                  <a:tcPr marL="9525" marR="9525" marT="9525" marB="0" anchor="ctr"/>
                </a:tc>
                <a:tc>
                  <a:txBody>
                    <a:bodyPr/>
                    <a:lstStyle/>
                    <a:p>
                      <a:pPr marL="0" indent="0" algn="ctr" fontAlgn="ctr">
                        <a:buNone/>
                      </a:pPr>
                      <a:r>
                        <a:rPr lang="sv-SE" sz="1000" b="0" i="0" u="none" strike="noStrike" noProof="0" dirty="0" smtClean="0">
                          <a:solidFill>
                            <a:srgbClr val="000000"/>
                          </a:solidFill>
                          <a:effectLst/>
                          <a:latin typeface="Arial"/>
                        </a:rPr>
                        <a:t>53%</a:t>
                      </a:r>
                    </a:p>
                    <a:p>
                      <a:pPr marL="0" indent="0" algn="ctr" fontAlgn="ctr">
                        <a:buNone/>
                      </a:pPr>
                      <a:r>
                        <a:rPr lang="sv-SE" sz="1000" b="0" i="0" u="none" strike="noStrike" noProof="0" dirty="0" smtClean="0">
                          <a:solidFill>
                            <a:srgbClr val="000000"/>
                          </a:solidFill>
                          <a:effectLst/>
                          <a:latin typeface="Arial"/>
                        </a:rPr>
                        <a:t>29%</a:t>
                      </a:r>
                    </a:p>
                    <a:p>
                      <a:pPr marL="0" indent="0" algn="ctr" fontAlgn="ctr">
                        <a:buNone/>
                      </a:pPr>
                      <a:r>
                        <a:rPr lang="sv-SE" sz="1000" b="0" i="0" u="none" strike="noStrike" noProof="0" dirty="0" smtClean="0">
                          <a:solidFill>
                            <a:srgbClr val="000000"/>
                          </a:solidFill>
                          <a:effectLst/>
                          <a:latin typeface="Arial"/>
                        </a:rPr>
                        <a:t>20%</a:t>
                      </a:r>
                      <a:endParaRPr lang="sv-SE" sz="1000" b="0" i="0" u="none" strike="noStrike" noProof="0" dirty="0">
                        <a:solidFill>
                          <a:srgbClr val="000000"/>
                        </a:solidFill>
                        <a:effectLst/>
                        <a:latin typeface="Arial"/>
                      </a:endParaRPr>
                    </a:p>
                  </a:txBody>
                  <a:tcPr marL="9525" marR="9525" marT="9525" marB="0" anchor="ctr"/>
                </a:tc>
              </a:tr>
              <a:tr h="370840">
                <a:tc>
                  <a:txBody>
                    <a:bodyPr/>
                    <a:lstStyle/>
                    <a:p>
                      <a:r>
                        <a:rPr lang="sv-SE" sz="1000" b="0" noProof="0" dirty="0" smtClean="0"/>
                        <a:t>Finland</a:t>
                      </a:r>
                      <a:endParaRPr lang="sv-SE" sz="1000" b="0" noProof="0" dirty="0"/>
                    </a:p>
                  </a:txBody>
                  <a:tcPr/>
                </a:tc>
                <a:tc>
                  <a:txBody>
                    <a:bodyPr/>
                    <a:lstStyle/>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När jag pratar med kollegor</a:t>
                      </a:r>
                    </a:p>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Vid min kontorsplats</a:t>
                      </a:r>
                    </a:p>
                    <a:p>
                      <a:pPr marL="228600" indent="-228600" algn="l" fontAlgn="t">
                        <a:buFont typeface="+mj-lt"/>
                        <a:buAutoNum type="arabicPeriod"/>
                      </a:pPr>
                      <a:r>
                        <a:rPr lang="sv-SE" sz="1000" b="0" i="0" u="none" strike="noStrike" noProof="0" dirty="0" smtClean="0">
                          <a:solidFill>
                            <a:srgbClr val="000000"/>
                          </a:solidFill>
                          <a:effectLst/>
                          <a:latin typeface="+mn-lt"/>
                        </a:rPr>
                        <a:t>Medan jag pendlar</a:t>
                      </a:r>
                      <a:endParaRPr lang="sv-SE" sz="1000" b="0" i="0" u="none" strike="noStrike" noProof="0" dirty="0" smtClean="0">
                        <a:solidFill>
                          <a:srgbClr val="000000"/>
                        </a:solidFill>
                        <a:effectLst/>
                        <a:latin typeface="Arial"/>
                      </a:endParaRPr>
                    </a:p>
                  </a:txBody>
                  <a:tcPr marL="9525" marR="9525" marT="9525" marB="0" anchor="ctr"/>
                </a:tc>
                <a:tc>
                  <a:txBody>
                    <a:bodyPr/>
                    <a:lstStyle/>
                    <a:p>
                      <a:pPr marL="0" indent="0" algn="ctr" fontAlgn="ctr">
                        <a:buNone/>
                      </a:pPr>
                      <a:r>
                        <a:rPr lang="sv-SE" sz="1000" b="0" i="0" u="none" strike="noStrike" noProof="0" dirty="0" smtClean="0">
                          <a:solidFill>
                            <a:srgbClr val="000000"/>
                          </a:solidFill>
                          <a:effectLst/>
                          <a:latin typeface="Arial"/>
                        </a:rPr>
                        <a:t>52%</a:t>
                      </a:r>
                    </a:p>
                    <a:p>
                      <a:pPr marL="0" indent="0" algn="ctr" fontAlgn="ctr">
                        <a:buNone/>
                      </a:pPr>
                      <a:r>
                        <a:rPr lang="sv-SE" sz="1000" b="0" i="0" u="none" strike="noStrike" noProof="0" dirty="0" smtClean="0">
                          <a:solidFill>
                            <a:srgbClr val="000000"/>
                          </a:solidFill>
                          <a:effectLst/>
                          <a:latin typeface="Arial"/>
                        </a:rPr>
                        <a:t>31%</a:t>
                      </a:r>
                    </a:p>
                    <a:p>
                      <a:pPr marL="0" indent="0" algn="ctr" fontAlgn="ctr">
                        <a:buNone/>
                      </a:pPr>
                      <a:r>
                        <a:rPr lang="sv-SE" sz="1000" b="0" i="0" u="none" strike="noStrike" noProof="0" dirty="0" smtClean="0">
                          <a:solidFill>
                            <a:srgbClr val="000000"/>
                          </a:solidFill>
                          <a:effectLst/>
                          <a:latin typeface="Arial"/>
                        </a:rPr>
                        <a:t>26%</a:t>
                      </a:r>
                      <a:endParaRPr lang="sv-SE" sz="1000" b="0" i="0" u="none" strike="noStrike" noProof="0" dirty="0">
                        <a:solidFill>
                          <a:srgbClr val="000000"/>
                        </a:solidFill>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13491951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800" dirty="0" smtClean="0"/>
              <a:t>Bra kollegor är den enskilt viktigaste aspekten av en kreativ arbetsplats, men resultatet skiljer sig åt mellan länderna</a:t>
            </a:r>
            <a:endParaRPr lang="sv-SE" sz="1800" dirty="0"/>
          </a:p>
        </p:txBody>
      </p:sp>
      <p:graphicFrame>
        <p:nvGraphicFramePr>
          <p:cNvPr id="4" name="Diagram 3"/>
          <p:cNvGraphicFramePr/>
          <p:nvPr>
            <p:extLst>
              <p:ext uri="{D42A27DB-BD31-4B8C-83A1-F6EECF244321}">
                <p14:modId xmlns:p14="http://schemas.microsoft.com/office/powerpoint/2010/main" val="3124289907"/>
              </p:ext>
            </p:extLst>
          </p:nvPr>
        </p:nvGraphicFramePr>
        <p:xfrm>
          <a:off x="287518" y="1063228"/>
          <a:ext cx="6913381" cy="3602984"/>
        </p:xfrm>
        <a:graphic>
          <a:graphicData uri="http://schemas.openxmlformats.org/drawingml/2006/chart">
            <c:chart xmlns:c="http://schemas.openxmlformats.org/drawingml/2006/chart" xmlns:r="http://schemas.openxmlformats.org/officeDocument/2006/relationships" r:id="rId2"/>
          </a:graphicData>
        </a:graphic>
      </p:graphicFrame>
      <p:sp>
        <p:nvSpPr>
          <p:cNvPr id="5" name="Rektangel 4"/>
          <p:cNvSpPr/>
          <p:nvPr/>
        </p:nvSpPr>
        <p:spPr>
          <a:xfrm>
            <a:off x="127589" y="4666212"/>
            <a:ext cx="8920717" cy="276999"/>
          </a:xfrm>
          <a:prstGeom prst="rect">
            <a:avLst/>
          </a:prstGeom>
        </p:spPr>
        <p:txBody>
          <a:bodyPr wrap="square">
            <a:spAutoFit/>
          </a:bodyPr>
          <a:lstStyle/>
          <a:p>
            <a:r>
              <a:rPr lang="sv-SE" sz="1200" i="1" dirty="0" smtClean="0"/>
              <a:t>Vad kännetecknar enligt dig en kreativ arbetsplats? n=4044</a:t>
            </a:r>
            <a:endParaRPr lang="sv-SE" sz="1200" i="1" dirty="0"/>
          </a:p>
        </p:txBody>
      </p:sp>
      <p:graphicFrame>
        <p:nvGraphicFramePr>
          <p:cNvPr id="9" name="Tabell 4"/>
          <p:cNvGraphicFramePr>
            <a:graphicFrameLocks noGrp="1"/>
          </p:cNvGraphicFramePr>
          <p:nvPr>
            <p:extLst>
              <p:ext uri="{D42A27DB-BD31-4B8C-83A1-F6EECF244321}">
                <p14:modId xmlns:p14="http://schemas.microsoft.com/office/powerpoint/2010/main" val="1867928552"/>
              </p:ext>
            </p:extLst>
          </p:nvPr>
        </p:nvGraphicFramePr>
        <p:xfrm>
          <a:off x="5137585" y="2625392"/>
          <a:ext cx="3909160" cy="2415540"/>
        </p:xfrm>
        <a:graphic>
          <a:graphicData uri="http://schemas.openxmlformats.org/drawingml/2006/table">
            <a:tbl>
              <a:tblPr firstRow="1" bandRow="1">
                <a:tableStyleId>{16D9F66E-5EB9-4882-86FB-DCBF35E3C3E4}</a:tableStyleId>
              </a:tblPr>
              <a:tblGrid>
                <a:gridCol w="966793"/>
                <a:gridCol w="1985094"/>
                <a:gridCol w="957273"/>
              </a:tblGrid>
              <a:tr h="370840">
                <a:tc>
                  <a:txBody>
                    <a:bodyPr/>
                    <a:lstStyle/>
                    <a:p>
                      <a:r>
                        <a:rPr lang="sv-SE" sz="1000" b="0" noProof="0" dirty="0" smtClean="0"/>
                        <a:t>Sverige</a:t>
                      </a:r>
                      <a:endParaRPr lang="sv-SE" sz="1000" b="0" noProof="0" dirty="0"/>
                    </a:p>
                  </a:txBody>
                  <a:tcPr/>
                </a:tc>
                <a:tc>
                  <a:txBody>
                    <a:bodyPr/>
                    <a:lstStyle/>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Bra kollegor</a:t>
                      </a:r>
                    </a:p>
                    <a:p>
                      <a:pPr marL="228600" indent="-228600" algn="l" fontAlgn="t">
                        <a:buFont typeface="+mj-lt"/>
                        <a:buAutoNum type="arabicPeriod"/>
                      </a:pPr>
                      <a:r>
                        <a:rPr lang="sv-SE" sz="900" b="0" i="0" u="none" strike="noStrike" noProof="0" dirty="0" smtClean="0">
                          <a:solidFill>
                            <a:srgbClr val="000000"/>
                          </a:solidFill>
                          <a:effectLst/>
                          <a:latin typeface="+mn-lt"/>
                        </a:rPr>
                        <a:t>Högt i tak vad gäller tankar och idéer</a:t>
                      </a:r>
                    </a:p>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Flexibilitet</a:t>
                      </a:r>
                    </a:p>
                  </a:txBody>
                  <a:tcPr marL="9525" marR="9525" marT="9525" marB="0"/>
                </a:tc>
                <a:tc>
                  <a:txBody>
                    <a:bodyPr/>
                    <a:lstStyle/>
                    <a:p>
                      <a:pPr marL="0" indent="0" algn="ctr" fontAlgn="ctr">
                        <a:buFont typeface="+mj-lt"/>
                        <a:buNone/>
                      </a:pPr>
                      <a:r>
                        <a:rPr lang="sv-SE" sz="1000" b="0" i="0" u="none" strike="noStrike" noProof="0" dirty="0" smtClean="0">
                          <a:solidFill>
                            <a:srgbClr val="000000"/>
                          </a:solidFill>
                          <a:effectLst/>
                          <a:latin typeface="Arial"/>
                        </a:rPr>
                        <a:t>65%</a:t>
                      </a:r>
                    </a:p>
                    <a:p>
                      <a:pPr marL="0" indent="0" algn="ctr" fontAlgn="ctr">
                        <a:buFont typeface="+mj-lt"/>
                        <a:buNone/>
                      </a:pPr>
                      <a:r>
                        <a:rPr lang="sv-SE" sz="1000" b="0" i="0" u="none" strike="noStrike" noProof="0" dirty="0" smtClean="0">
                          <a:solidFill>
                            <a:srgbClr val="000000"/>
                          </a:solidFill>
                          <a:effectLst/>
                          <a:latin typeface="Arial"/>
                        </a:rPr>
                        <a:t>39%</a:t>
                      </a:r>
                    </a:p>
                    <a:p>
                      <a:pPr marL="0" indent="0" algn="ctr" fontAlgn="ctr">
                        <a:buFont typeface="+mj-lt"/>
                        <a:buNone/>
                      </a:pPr>
                      <a:r>
                        <a:rPr lang="sv-SE" sz="1000" b="0" i="0" u="none" strike="noStrike" noProof="0" dirty="0" smtClean="0">
                          <a:solidFill>
                            <a:srgbClr val="000000"/>
                          </a:solidFill>
                          <a:effectLst/>
                          <a:latin typeface="Arial"/>
                        </a:rPr>
                        <a:t>37%</a:t>
                      </a:r>
                      <a:endParaRPr lang="sv-SE" sz="1000" b="0" i="0" u="none" strike="noStrike" noProof="0" dirty="0">
                        <a:solidFill>
                          <a:srgbClr val="000000"/>
                        </a:solidFill>
                        <a:effectLst/>
                        <a:latin typeface="Arial"/>
                      </a:endParaRPr>
                    </a:p>
                  </a:txBody>
                  <a:tcPr marL="9525" marR="9525" marT="9525" marB="0" anchor="ctr"/>
                </a:tc>
              </a:tr>
              <a:tr h="370840">
                <a:tc>
                  <a:txBody>
                    <a:bodyPr/>
                    <a:lstStyle/>
                    <a:p>
                      <a:r>
                        <a:rPr lang="sv-SE" sz="1000" b="0" noProof="0" dirty="0" smtClean="0"/>
                        <a:t>Norge</a:t>
                      </a:r>
                      <a:endParaRPr lang="sv-SE" sz="1000" b="0" noProof="0" dirty="0"/>
                    </a:p>
                  </a:txBody>
                  <a:tcPr/>
                </a:tc>
                <a:tc>
                  <a:txBody>
                    <a:bodyPr/>
                    <a:lstStyle/>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Bra kollegor</a:t>
                      </a:r>
                    </a:p>
                    <a:p>
                      <a:pPr marL="228600" indent="-228600" algn="l" fontAlgn="t">
                        <a:buFont typeface="+mj-lt"/>
                        <a:buAutoNum type="arabicPeriod"/>
                      </a:pPr>
                      <a:r>
                        <a:rPr lang="sv-SE" sz="1000" b="0" i="0" u="none" strike="noStrike" noProof="0" dirty="0" smtClean="0">
                          <a:solidFill>
                            <a:srgbClr val="000000"/>
                          </a:solidFill>
                          <a:effectLst/>
                          <a:latin typeface="+mn-lt"/>
                        </a:rPr>
                        <a:t>Högt i tak vad gäller tankar och idéer</a:t>
                      </a:r>
                    </a:p>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En inspirerande miljö</a:t>
                      </a:r>
                    </a:p>
                  </a:txBody>
                  <a:tcPr marL="9525" marR="9525" marT="9525" marB="0" anchor="ctr"/>
                </a:tc>
                <a:tc>
                  <a:txBody>
                    <a:bodyPr/>
                    <a:lstStyle/>
                    <a:p>
                      <a:pPr marL="0" indent="0" algn="ctr" fontAlgn="ctr">
                        <a:buNone/>
                      </a:pPr>
                      <a:r>
                        <a:rPr lang="sv-SE" sz="1000" b="0" i="0" u="none" strike="noStrike" noProof="0" dirty="0" smtClean="0">
                          <a:solidFill>
                            <a:srgbClr val="000000"/>
                          </a:solidFill>
                          <a:effectLst/>
                          <a:latin typeface="Arial"/>
                        </a:rPr>
                        <a:t>67%</a:t>
                      </a:r>
                    </a:p>
                    <a:p>
                      <a:pPr marL="0" indent="0" algn="ctr" fontAlgn="ctr">
                        <a:buNone/>
                      </a:pPr>
                      <a:r>
                        <a:rPr lang="sv-SE" sz="1000" b="0" i="0" u="none" strike="noStrike" noProof="0" dirty="0" smtClean="0">
                          <a:solidFill>
                            <a:srgbClr val="000000"/>
                          </a:solidFill>
                          <a:effectLst/>
                          <a:latin typeface="Arial"/>
                        </a:rPr>
                        <a:t>54%</a:t>
                      </a:r>
                    </a:p>
                    <a:p>
                      <a:pPr marL="0" indent="0" algn="ctr" fontAlgn="ctr">
                        <a:buNone/>
                      </a:pPr>
                      <a:r>
                        <a:rPr lang="sv-SE" sz="1000" b="0" i="0" u="none" strike="noStrike" noProof="0" dirty="0" smtClean="0">
                          <a:solidFill>
                            <a:srgbClr val="000000"/>
                          </a:solidFill>
                          <a:effectLst/>
                          <a:latin typeface="Arial"/>
                        </a:rPr>
                        <a:t>51%</a:t>
                      </a:r>
                      <a:endParaRPr lang="sv-SE" sz="1000" b="0" i="0" u="none" strike="noStrike" noProof="0" dirty="0">
                        <a:solidFill>
                          <a:srgbClr val="000000"/>
                        </a:solidFill>
                        <a:effectLst/>
                        <a:latin typeface="Arial"/>
                      </a:endParaRPr>
                    </a:p>
                  </a:txBody>
                  <a:tcPr marL="9525" marR="9525" marT="9525" marB="0" anchor="ctr"/>
                </a:tc>
              </a:tr>
              <a:tr h="370840">
                <a:tc>
                  <a:txBody>
                    <a:bodyPr/>
                    <a:lstStyle/>
                    <a:p>
                      <a:r>
                        <a:rPr lang="sv-SE" sz="1000" b="0" noProof="0" dirty="0" smtClean="0"/>
                        <a:t>Danmark</a:t>
                      </a:r>
                      <a:endParaRPr lang="sv-SE" sz="1000" b="0" noProof="0" dirty="0"/>
                    </a:p>
                  </a:txBody>
                  <a:tcPr/>
                </a:tc>
                <a:tc>
                  <a:txBody>
                    <a:bodyPr/>
                    <a:lstStyle/>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Bra kollegor</a:t>
                      </a:r>
                    </a:p>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Flexibilitet</a:t>
                      </a:r>
                    </a:p>
                    <a:p>
                      <a:pPr marL="228600" indent="-228600" algn="l" fontAlgn="t">
                        <a:buFont typeface="+mj-lt"/>
                        <a:buAutoNum type="arabicPeriod"/>
                      </a:pPr>
                      <a:r>
                        <a:rPr lang="sv-SE" sz="1000" b="0" i="0" u="none" strike="noStrike" noProof="0" dirty="0" smtClean="0">
                          <a:solidFill>
                            <a:srgbClr val="000000"/>
                          </a:solidFill>
                          <a:effectLst/>
                          <a:latin typeface="+mn-lt"/>
                        </a:rPr>
                        <a:t>Högt i tak vad gäller tankar och idéer</a:t>
                      </a:r>
                    </a:p>
                  </a:txBody>
                  <a:tcPr marL="9525" marR="9525" marT="9525" marB="0" anchor="ctr"/>
                </a:tc>
                <a:tc>
                  <a:txBody>
                    <a:bodyPr/>
                    <a:lstStyle/>
                    <a:p>
                      <a:pPr marL="0" indent="0" algn="ctr" fontAlgn="ctr">
                        <a:buNone/>
                      </a:pPr>
                      <a:r>
                        <a:rPr lang="sv-SE" sz="1000" b="0" i="0" u="none" strike="noStrike" noProof="0" dirty="0" smtClean="0">
                          <a:solidFill>
                            <a:srgbClr val="000000"/>
                          </a:solidFill>
                          <a:effectLst/>
                          <a:latin typeface="Arial"/>
                        </a:rPr>
                        <a:t>60%</a:t>
                      </a:r>
                    </a:p>
                    <a:p>
                      <a:pPr marL="0" indent="0" algn="ctr" fontAlgn="ctr">
                        <a:buNone/>
                      </a:pPr>
                      <a:r>
                        <a:rPr lang="sv-SE" sz="1000" b="0" i="0" u="none" strike="noStrike" noProof="0" dirty="0" smtClean="0">
                          <a:solidFill>
                            <a:srgbClr val="000000"/>
                          </a:solidFill>
                          <a:effectLst/>
                          <a:latin typeface="Arial"/>
                        </a:rPr>
                        <a:t>43%</a:t>
                      </a:r>
                    </a:p>
                    <a:p>
                      <a:pPr marL="0" indent="0" algn="ctr" fontAlgn="ctr">
                        <a:buNone/>
                      </a:pPr>
                      <a:r>
                        <a:rPr lang="sv-SE" sz="1000" b="0" i="0" u="none" strike="noStrike" noProof="0" dirty="0" smtClean="0">
                          <a:solidFill>
                            <a:srgbClr val="000000"/>
                          </a:solidFill>
                          <a:effectLst/>
                          <a:latin typeface="Arial"/>
                        </a:rPr>
                        <a:t>43%</a:t>
                      </a:r>
                      <a:endParaRPr lang="sv-SE" sz="1000" b="0" i="0" u="none" strike="noStrike" noProof="0" dirty="0">
                        <a:solidFill>
                          <a:srgbClr val="000000"/>
                        </a:solidFill>
                        <a:effectLst/>
                        <a:latin typeface="Arial"/>
                      </a:endParaRPr>
                    </a:p>
                  </a:txBody>
                  <a:tcPr marL="9525" marR="9525" marT="9525" marB="0" anchor="ctr"/>
                </a:tc>
              </a:tr>
              <a:tr h="370840">
                <a:tc>
                  <a:txBody>
                    <a:bodyPr/>
                    <a:lstStyle/>
                    <a:p>
                      <a:r>
                        <a:rPr lang="sv-SE" sz="1000" b="0" noProof="0" dirty="0" smtClean="0"/>
                        <a:t>Finland</a:t>
                      </a:r>
                      <a:endParaRPr lang="sv-SE" sz="1000" b="0" noProof="0" dirty="0"/>
                    </a:p>
                  </a:txBody>
                  <a:tcPr/>
                </a:tc>
                <a:tc>
                  <a:txBody>
                    <a:bodyPr/>
                    <a:lstStyle/>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Bra kollegor</a:t>
                      </a:r>
                    </a:p>
                    <a:p>
                      <a:pPr marL="228600" indent="-228600" algn="l" fontAlgn="t">
                        <a:buFont typeface="+mj-lt"/>
                        <a:buAutoNum type="arabicPeriod"/>
                      </a:pPr>
                      <a:r>
                        <a:rPr lang="sv-SE" sz="1000" b="0" i="0" u="none" strike="noStrike" noProof="0" dirty="0" smtClean="0">
                          <a:solidFill>
                            <a:srgbClr val="000000"/>
                          </a:solidFill>
                          <a:effectLst/>
                          <a:latin typeface="Arial" panose="020B0604020202020204" pitchFamily="34" charset="0"/>
                        </a:rPr>
                        <a:t>Flexibilitet</a:t>
                      </a:r>
                    </a:p>
                    <a:p>
                      <a:pPr marL="228600" indent="-228600" algn="l" fontAlgn="t">
                        <a:buFont typeface="+mj-lt"/>
                        <a:buAutoNum type="arabicPeriod"/>
                      </a:pPr>
                      <a:r>
                        <a:rPr lang="sv-SE" sz="1000" b="0" i="0" u="none" strike="noStrike" noProof="0" dirty="0" smtClean="0">
                          <a:solidFill>
                            <a:srgbClr val="000000"/>
                          </a:solidFill>
                          <a:effectLst/>
                          <a:latin typeface="+mn-lt"/>
                        </a:rPr>
                        <a:t>Högt i tak vad gäller tankar och idéer</a:t>
                      </a:r>
                      <a:endParaRPr lang="sv-SE" sz="1000" b="0" i="0" u="none" strike="noStrike" noProof="0" dirty="0" smtClean="0">
                        <a:solidFill>
                          <a:srgbClr val="000000"/>
                        </a:solidFill>
                        <a:effectLst/>
                        <a:latin typeface="Arial"/>
                      </a:endParaRPr>
                    </a:p>
                  </a:txBody>
                  <a:tcPr marL="9525" marR="9525" marT="9525" marB="0" anchor="ctr"/>
                </a:tc>
                <a:tc>
                  <a:txBody>
                    <a:bodyPr/>
                    <a:lstStyle/>
                    <a:p>
                      <a:pPr marL="0" indent="0" algn="ctr" fontAlgn="ctr">
                        <a:buNone/>
                      </a:pPr>
                      <a:r>
                        <a:rPr lang="sv-SE" sz="1000" b="0" i="0" u="none" strike="noStrike" noProof="0" dirty="0" smtClean="0">
                          <a:solidFill>
                            <a:srgbClr val="000000"/>
                          </a:solidFill>
                          <a:effectLst/>
                          <a:latin typeface="Arial"/>
                        </a:rPr>
                        <a:t>58%</a:t>
                      </a:r>
                    </a:p>
                    <a:p>
                      <a:pPr marL="0" indent="0" algn="ctr" fontAlgn="ctr">
                        <a:buNone/>
                      </a:pPr>
                      <a:r>
                        <a:rPr lang="sv-SE" sz="1000" b="0" i="0" u="none" strike="noStrike" noProof="0" dirty="0" smtClean="0">
                          <a:solidFill>
                            <a:srgbClr val="000000"/>
                          </a:solidFill>
                          <a:effectLst/>
                          <a:latin typeface="Arial"/>
                        </a:rPr>
                        <a:t>48%</a:t>
                      </a:r>
                    </a:p>
                    <a:p>
                      <a:pPr marL="0" indent="0" algn="ctr" fontAlgn="ctr">
                        <a:buNone/>
                      </a:pPr>
                      <a:r>
                        <a:rPr lang="sv-SE" sz="1000" b="0" i="0" u="none" strike="noStrike" noProof="0" dirty="0" smtClean="0">
                          <a:solidFill>
                            <a:srgbClr val="000000"/>
                          </a:solidFill>
                          <a:effectLst/>
                          <a:latin typeface="Arial"/>
                        </a:rPr>
                        <a:t>39%</a:t>
                      </a:r>
                      <a:endParaRPr lang="sv-SE" sz="1000" b="0" i="0" u="none" strike="noStrike" noProof="0" dirty="0">
                        <a:solidFill>
                          <a:srgbClr val="000000"/>
                        </a:solidFill>
                        <a:effectLst/>
                        <a:latin typeface="Arial"/>
                      </a:endParaRPr>
                    </a:p>
                  </a:txBody>
                  <a:tcPr marL="9525" marR="9525" marT="9525" marB="0" anchor="ctr"/>
                </a:tc>
              </a:tr>
            </a:tbl>
          </a:graphicData>
        </a:graphic>
      </p:graphicFrame>
      <p:sp>
        <p:nvSpPr>
          <p:cNvPr id="7" name="textruta 6"/>
          <p:cNvSpPr txBox="1"/>
          <p:nvPr/>
        </p:nvSpPr>
        <p:spPr>
          <a:xfrm>
            <a:off x="6886575" y="1439738"/>
            <a:ext cx="2160170" cy="10618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sv-SE" sz="1050" dirty="0"/>
              <a:t>Mer än hälften av norrmännen nämner en inspirerande miljö som </a:t>
            </a:r>
            <a:r>
              <a:rPr lang="sv-SE" sz="1050" dirty="0" smtClean="0"/>
              <a:t>en viktig dimension </a:t>
            </a:r>
            <a:r>
              <a:rPr lang="sv-SE" sz="1050" dirty="0"/>
              <a:t>av en kreativ arbetsplats. För de övriga nordiska länderna är siffran cirka 30%.</a:t>
            </a:r>
          </a:p>
        </p:txBody>
      </p:sp>
    </p:spTree>
    <p:extLst>
      <p:ext uri="{BB962C8B-B14F-4D97-AF65-F5344CB8AC3E}">
        <p14:creationId xmlns:p14="http://schemas.microsoft.com/office/powerpoint/2010/main" val="3542174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600" dirty="0" smtClean="0"/>
              <a:t>65</a:t>
            </a:r>
            <a:r>
              <a:rPr lang="sv-SE" sz="1600" dirty="0"/>
              <a:t>% </a:t>
            </a:r>
            <a:r>
              <a:rPr lang="sv-SE" sz="1600" dirty="0" smtClean="0"/>
              <a:t>anser att en kreativ miljö är viktig för att man ska nå sin fulla potential, men </a:t>
            </a:r>
            <a:r>
              <a:rPr lang="sv-SE" sz="1600" dirty="0"/>
              <a:t>endast 4 av 10 </a:t>
            </a:r>
            <a:r>
              <a:rPr lang="sv-SE" sz="1600" dirty="0" smtClean="0"/>
              <a:t>av respondenters arbetsplatser </a:t>
            </a:r>
            <a:r>
              <a:rPr lang="sv-SE" sz="1600" dirty="0"/>
              <a:t>är utformade för att uppmuntra </a:t>
            </a:r>
            <a:r>
              <a:rPr lang="sv-SE" sz="1600" dirty="0" smtClean="0"/>
              <a:t>innovativt </a:t>
            </a:r>
            <a:r>
              <a:rPr lang="sv-SE" sz="1600" dirty="0"/>
              <a:t>arbete</a:t>
            </a:r>
          </a:p>
        </p:txBody>
      </p:sp>
      <p:graphicFrame>
        <p:nvGraphicFramePr>
          <p:cNvPr id="4" name="Platshållare för innehåll 4"/>
          <p:cNvGraphicFramePr>
            <a:graphicFrameLocks/>
          </p:cNvGraphicFramePr>
          <p:nvPr>
            <p:extLst>
              <p:ext uri="{D42A27DB-BD31-4B8C-83A1-F6EECF244321}">
                <p14:modId xmlns:p14="http://schemas.microsoft.com/office/powerpoint/2010/main" val="2619322433"/>
              </p:ext>
            </p:extLst>
          </p:nvPr>
        </p:nvGraphicFramePr>
        <p:xfrm>
          <a:off x="380627" y="1609725"/>
          <a:ext cx="7768835" cy="2791036"/>
        </p:xfrm>
        <a:graphic>
          <a:graphicData uri="http://schemas.openxmlformats.org/drawingml/2006/chart">
            <c:chart xmlns:c="http://schemas.openxmlformats.org/drawingml/2006/chart" xmlns:r="http://schemas.openxmlformats.org/officeDocument/2006/relationships" r:id="rId3"/>
          </a:graphicData>
        </a:graphic>
      </p:graphicFrame>
      <p:grpSp>
        <p:nvGrpSpPr>
          <p:cNvPr id="5" name="Grupp 4"/>
          <p:cNvGrpSpPr/>
          <p:nvPr/>
        </p:nvGrpSpPr>
        <p:grpSpPr>
          <a:xfrm>
            <a:off x="5924809" y="4484706"/>
            <a:ext cx="2301226" cy="522097"/>
            <a:chOff x="5646929" y="308883"/>
            <a:chExt cx="2301226" cy="522097"/>
          </a:xfrm>
        </p:grpSpPr>
        <p:cxnSp>
          <p:nvCxnSpPr>
            <p:cNvPr id="6" name="Rak 5"/>
            <p:cNvCxnSpPr>
              <a:stCxn id="7" idx="1"/>
              <a:endCxn id="12" idx="1"/>
            </p:cNvCxnSpPr>
            <p:nvPr/>
          </p:nvCxnSpPr>
          <p:spPr>
            <a:xfrm flipV="1">
              <a:off x="5922338" y="421338"/>
              <a:ext cx="1806077" cy="1"/>
            </a:xfrm>
            <a:prstGeom prst="line">
              <a:avLst/>
            </a:prstGeom>
          </p:spPr>
          <p:style>
            <a:lnRef idx="1">
              <a:schemeClr val="dk1"/>
            </a:lnRef>
            <a:fillRef idx="0">
              <a:schemeClr val="dk1"/>
            </a:fillRef>
            <a:effectRef idx="0">
              <a:schemeClr val="dk1"/>
            </a:effectRef>
            <a:fontRef idx="minor">
              <a:schemeClr val="tx1"/>
            </a:fontRef>
          </p:style>
        </p:cxnSp>
        <p:sp>
          <p:nvSpPr>
            <p:cNvPr id="7" name="Rektangel 6"/>
            <p:cNvSpPr/>
            <p:nvPr/>
          </p:nvSpPr>
          <p:spPr>
            <a:xfrm>
              <a:off x="5922338" y="311469"/>
              <a:ext cx="219740" cy="21974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1</a:t>
              </a:r>
              <a:endParaRPr lang="sv-SE" sz="900" dirty="0"/>
            </a:p>
          </p:txBody>
        </p:sp>
        <p:sp>
          <p:nvSpPr>
            <p:cNvPr id="8" name="Rektangel 7"/>
            <p:cNvSpPr/>
            <p:nvPr/>
          </p:nvSpPr>
          <p:spPr>
            <a:xfrm>
              <a:off x="6283553" y="311469"/>
              <a:ext cx="219740" cy="21974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2</a:t>
              </a:r>
              <a:endParaRPr lang="sv-SE" sz="900" dirty="0"/>
            </a:p>
          </p:txBody>
        </p:sp>
        <p:sp>
          <p:nvSpPr>
            <p:cNvPr id="9" name="Rektangel 8"/>
            <p:cNvSpPr/>
            <p:nvPr/>
          </p:nvSpPr>
          <p:spPr>
            <a:xfrm>
              <a:off x="6644768" y="311468"/>
              <a:ext cx="219740" cy="219740"/>
            </a:xfrm>
            <a:prstGeom prst="rect">
              <a:avLst/>
            </a:prstGeom>
            <a:solidFill>
              <a:schemeClr val="accent5">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3</a:t>
              </a:r>
              <a:endParaRPr lang="sv-SE" sz="900" dirty="0"/>
            </a:p>
          </p:txBody>
        </p:sp>
        <p:sp>
          <p:nvSpPr>
            <p:cNvPr id="10" name="Rektangel 9"/>
            <p:cNvSpPr/>
            <p:nvPr/>
          </p:nvSpPr>
          <p:spPr>
            <a:xfrm>
              <a:off x="7005983" y="311468"/>
              <a:ext cx="219740" cy="219740"/>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4</a:t>
              </a:r>
              <a:endParaRPr lang="sv-SE" sz="900" dirty="0"/>
            </a:p>
          </p:txBody>
        </p:sp>
        <p:sp>
          <p:nvSpPr>
            <p:cNvPr id="11" name="Rektangel 10"/>
            <p:cNvSpPr/>
            <p:nvPr/>
          </p:nvSpPr>
          <p:spPr>
            <a:xfrm>
              <a:off x="7367198" y="308883"/>
              <a:ext cx="219740" cy="219740"/>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5</a:t>
              </a:r>
              <a:endParaRPr lang="sv-SE" sz="900" dirty="0"/>
            </a:p>
          </p:txBody>
        </p:sp>
        <p:sp>
          <p:nvSpPr>
            <p:cNvPr id="12" name="Rektangel 11"/>
            <p:cNvSpPr/>
            <p:nvPr/>
          </p:nvSpPr>
          <p:spPr>
            <a:xfrm>
              <a:off x="7728415" y="311468"/>
              <a:ext cx="219740" cy="219740"/>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a:t>
              </a:r>
              <a:endParaRPr lang="sv-SE" sz="900" dirty="0"/>
            </a:p>
          </p:txBody>
        </p:sp>
        <p:sp>
          <p:nvSpPr>
            <p:cNvPr id="13" name="textruta 12"/>
            <p:cNvSpPr txBox="1"/>
            <p:nvPr/>
          </p:nvSpPr>
          <p:spPr>
            <a:xfrm>
              <a:off x="5646929" y="492426"/>
              <a:ext cx="785486" cy="338554"/>
            </a:xfrm>
            <a:prstGeom prst="rect">
              <a:avLst/>
            </a:prstGeom>
            <a:noFill/>
          </p:spPr>
          <p:txBody>
            <a:bodyPr wrap="square" rtlCol="0">
              <a:spAutoFit/>
            </a:bodyPr>
            <a:lstStyle/>
            <a:p>
              <a:pPr algn="ctr"/>
              <a:r>
                <a:rPr lang="sv-SE" sz="800" dirty="0" smtClean="0"/>
                <a:t>Instämmer inte alls</a:t>
              </a:r>
              <a:endParaRPr lang="sv-SE" sz="800" dirty="0"/>
            </a:p>
          </p:txBody>
        </p:sp>
        <p:sp>
          <p:nvSpPr>
            <p:cNvPr id="14" name="textruta 13"/>
            <p:cNvSpPr txBox="1"/>
            <p:nvPr/>
          </p:nvSpPr>
          <p:spPr>
            <a:xfrm>
              <a:off x="7082554" y="492426"/>
              <a:ext cx="789028" cy="338554"/>
            </a:xfrm>
            <a:prstGeom prst="rect">
              <a:avLst/>
            </a:prstGeom>
            <a:noFill/>
          </p:spPr>
          <p:txBody>
            <a:bodyPr wrap="square" rtlCol="0">
              <a:spAutoFit/>
            </a:bodyPr>
            <a:lstStyle/>
            <a:p>
              <a:pPr algn="ctr"/>
              <a:r>
                <a:rPr lang="sv-SE" sz="800" dirty="0" smtClean="0"/>
                <a:t>Instämmer helt</a:t>
              </a:r>
              <a:endParaRPr lang="sv-SE" sz="800" dirty="0"/>
            </a:p>
          </p:txBody>
        </p:sp>
      </p:grpSp>
      <p:sp>
        <p:nvSpPr>
          <p:cNvPr id="15" name="Rektangel 14"/>
          <p:cNvSpPr/>
          <p:nvPr/>
        </p:nvSpPr>
        <p:spPr>
          <a:xfrm>
            <a:off x="127589" y="4666212"/>
            <a:ext cx="8920717" cy="276999"/>
          </a:xfrm>
          <a:prstGeom prst="rect">
            <a:avLst/>
          </a:prstGeom>
        </p:spPr>
        <p:txBody>
          <a:bodyPr wrap="square">
            <a:spAutoFit/>
          </a:bodyPr>
          <a:lstStyle/>
          <a:p>
            <a:r>
              <a:rPr lang="sv-SE" sz="1200" i="1" dirty="0"/>
              <a:t>Hur väl instämmer du i följande påståenden</a:t>
            </a:r>
            <a:r>
              <a:rPr lang="sv-SE" sz="1200" i="1" dirty="0" smtClean="0"/>
              <a:t>? n=4044</a:t>
            </a:r>
            <a:endParaRPr lang="en-US" sz="1200" i="1" dirty="0"/>
          </a:p>
        </p:txBody>
      </p:sp>
    </p:spTree>
    <p:extLst>
      <p:ext uri="{BB962C8B-B14F-4D97-AF65-F5344CB8AC3E}">
        <p14:creationId xmlns:p14="http://schemas.microsoft.com/office/powerpoint/2010/main" val="2796438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600074"/>
            <a:ext cx="8229600" cy="606029"/>
          </a:xfrm>
        </p:spPr>
        <p:txBody>
          <a:bodyPr>
            <a:noAutofit/>
          </a:bodyPr>
          <a:lstStyle/>
          <a:p>
            <a:r>
              <a:rPr lang="sv-SE" sz="1800" dirty="0" smtClean="0"/>
              <a:t>Norrmännen är mest benägna att beskriva sina arbetsplatser som kreativa och inspirerande</a:t>
            </a:r>
            <a:endParaRPr lang="sv-SE" sz="1800" dirty="0"/>
          </a:p>
        </p:txBody>
      </p:sp>
      <p:graphicFrame>
        <p:nvGraphicFramePr>
          <p:cNvPr id="4" name="Platshållare för innehåll 4"/>
          <p:cNvGraphicFramePr>
            <a:graphicFrameLocks/>
          </p:cNvGraphicFramePr>
          <p:nvPr>
            <p:extLst>
              <p:ext uri="{D42A27DB-BD31-4B8C-83A1-F6EECF244321}">
                <p14:modId xmlns:p14="http://schemas.microsoft.com/office/powerpoint/2010/main" val="1427309687"/>
              </p:ext>
            </p:extLst>
          </p:nvPr>
        </p:nvGraphicFramePr>
        <p:xfrm>
          <a:off x="380627" y="1609725"/>
          <a:ext cx="7768835" cy="279103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50911" y="1332726"/>
            <a:ext cx="3074881" cy="276999"/>
          </a:xfrm>
          <a:prstGeom prst="rect">
            <a:avLst/>
          </a:prstGeom>
          <a:noFill/>
        </p:spPr>
        <p:txBody>
          <a:bodyPr wrap="none" rtlCol="0">
            <a:spAutoFit/>
          </a:bodyPr>
          <a:lstStyle/>
          <a:p>
            <a:r>
              <a:rPr lang="sv-SE" sz="1200" dirty="0"/>
              <a:t>Min arbetsplats är kreativ och inspirerande</a:t>
            </a:r>
          </a:p>
        </p:txBody>
      </p:sp>
      <p:sp>
        <p:nvSpPr>
          <p:cNvPr id="19" name="TextBox 18"/>
          <p:cNvSpPr txBox="1"/>
          <p:nvPr/>
        </p:nvSpPr>
        <p:spPr>
          <a:xfrm>
            <a:off x="750911" y="2766625"/>
            <a:ext cx="4605748" cy="276999"/>
          </a:xfrm>
          <a:prstGeom prst="rect">
            <a:avLst/>
          </a:prstGeom>
          <a:noFill/>
        </p:spPr>
        <p:txBody>
          <a:bodyPr wrap="none" rtlCol="0">
            <a:spAutoFit/>
          </a:bodyPr>
          <a:lstStyle/>
          <a:p>
            <a:r>
              <a:rPr lang="sv-SE" sz="1200" dirty="0"/>
              <a:t>En kreativ miljö är viktig för att jag ska prestera min fulla potential</a:t>
            </a:r>
          </a:p>
        </p:txBody>
      </p:sp>
      <p:graphicFrame>
        <p:nvGraphicFramePr>
          <p:cNvPr id="21" name="Platshållare för innehåll 4"/>
          <p:cNvGraphicFramePr>
            <a:graphicFrameLocks/>
          </p:cNvGraphicFramePr>
          <p:nvPr>
            <p:extLst>
              <p:ext uri="{D42A27DB-BD31-4B8C-83A1-F6EECF244321}">
                <p14:modId xmlns:p14="http://schemas.microsoft.com/office/powerpoint/2010/main" val="3249311601"/>
              </p:ext>
            </p:extLst>
          </p:nvPr>
        </p:nvGraphicFramePr>
        <p:xfrm>
          <a:off x="386214" y="3005243"/>
          <a:ext cx="7768835" cy="2791036"/>
        </p:xfrm>
        <a:graphic>
          <a:graphicData uri="http://schemas.openxmlformats.org/drawingml/2006/chart">
            <c:chart xmlns:c="http://schemas.openxmlformats.org/drawingml/2006/chart" xmlns:r="http://schemas.openxmlformats.org/officeDocument/2006/relationships" r:id="rId4"/>
          </a:graphicData>
        </a:graphic>
      </p:graphicFrame>
      <p:sp>
        <p:nvSpPr>
          <p:cNvPr id="20" name="Rectangle 19"/>
          <p:cNvSpPr/>
          <p:nvPr/>
        </p:nvSpPr>
        <p:spPr>
          <a:xfrm>
            <a:off x="108539" y="104775"/>
            <a:ext cx="2434636" cy="2095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dirty="0" smtClean="0">
                <a:solidFill>
                  <a:schemeClr val="tx1"/>
                </a:solidFill>
              </a:rPr>
              <a:t>Landsspecifika resultat</a:t>
            </a:r>
            <a:endParaRPr lang="sv-SE" sz="1200" dirty="0">
              <a:solidFill>
                <a:schemeClr val="tx1"/>
              </a:solidFill>
            </a:endParaRPr>
          </a:p>
        </p:txBody>
      </p:sp>
      <p:sp>
        <p:nvSpPr>
          <p:cNvPr id="22" name="Rektangel 14"/>
          <p:cNvSpPr/>
          <p:nvPr/>
        </p:nvSpPr>
        <p:spPr>
          <a:xfrm>
            <a:off x="127589" y="4666212"/>
            <a:ext cx="8920717" cy="276999"/>
          </a:xfrm>
          <a:prstGeom prst="rect">
            <a:avLst/>
          </a:prstGeom>
        </p:spPr>
        <p:txBody>
          <a:bodyPr wrap="square">
            <a:spAutoFit/>
          </a:bodyPr>
          <a:lstStyle/>
          <a:p>
            <a:r>
              <a:rPr lang="sv-SE" sz="1200" i="1" dirty="0" smtClean="0"/>
              <a:t>Hur väl instämmer du i följande påståenden? n=4044</a:t>
            </a:r>
            <a:endParaRPr lang="sv-SE" sz="1200" i="1" dirty="0"/>
          </a:p>
        </p:txBody>
      </p:sp>
      <p:grpSp>
        <p:nvGrpSpPr>
          <p:cNvPr id="23" name="Grupp 4"/>
          <p:cNvGrpSpPr/>
          <p:nvPr/>
        </p:nvGrpSpPr>
        <p:grpSpPr>
          <a:xfrm>
            <a:off x="5924809" y="4484706"/>
            <a:ext cx="2301226" cy="522097"/>
            <a:chOff x="5646929" y="308883"/>
            <a:chExt cx="2301226" cy="522097"/>
          </a:xfrm>
        </p:grpSpPr>
        <p:cxnSp>
          <p:nvCxnSpPr>
            <p:cNvPr id="24" name="Rak 5"/>
            <p:cNvCxnSpPr>
              <a:stCxn id="25" idx="1"/>
              <a:endCxn id="30" idx="1"/>
            </p:cNvCxnSpPr>
            <p:nvPr/>
          </p:nvCxnSpPr>
          <p:spPr>
            <a:xfrm flipV="1">
              <a:off x="5922338" y="421338"/>
              <a:ext cx="1806077" cy="1"/>
            </a:xfrm>
            <a:prstGeom prst="line">
              <a:avLst/>
            </a:prstGeom>
          </p:spPr>
          <p:style>
            <a:lnRef idx="1">
              <a:schemeClr val="dk1"/>
            </a:lnRef>
            <a:fillRef idx="0">
              <a:schemeClr val="dk1"/>
            </a:fillRef>
            <a:effectRef idx="0">
              <a:schemeClr val="dk1"/>
            </a:effectRef>
            <a:fontRef idx="minor">
              <a:schemeClr val="tx1"/>
            </a:fontRef>
          </p:style>
        </p:cxnSp>
        <p:sp>
          <p:nvSpPr>
            <p:cNvPr id="25" name="Rektangel 6"/>
            <p:cNvSpPr/>
            <p:nvPr/>
          </p:nvSpPr>
          <p:spPr>
            <a:xfrm>
              <a:off x="5922338" y="311469"/>
              <a:ext cx="219740" cy="21974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1</a:t>
              </a:r>
              <a:endParaRPr lang="sv-SE" sz="900" dirty="0"/>
            </a:p>
          </p:txBody>
        </p:sp>
        <p:sp>
          <p:nvSpPr>
            <p:cNvPr id="26" name="Rektangel 7"/>
            <p:cNvSpPr/>
            <p:nvPr/>
          </p:nvSpPr>
          <p:spPr>
            <a:xfrm>
              <a:off x="6283553" y="311469"/>
              <a:ext cx="219740" cy="21974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2</a:t>
              </a:r>
              <a:endParaRPr lang="sv-SE" sz="900" dirty="0"/>
            </a:p>
          </p:txBody>
        </p:sp>
        <p:sp>
          <p:nvSpPr>
            <p:cNvPr id="27" name="Rektangel 8"/>
            <p:cNvSpPr/>
            <p:nvPr/>
          </p:nvSpPr>
          <p:spPr>
            <a:xfrm>
              <a:off x="6644768" y="311468"/>
              <a:ext cx="219740" cy="219740"/>
            </a:xfrm>
            <a:prstGeom prst="rect">
              <a:avLst/>
            </a:prstGeom>
            <a:solidFill>
              <a:schemeClr val="accent5">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3</a:t>
              </a:r>
              <a:endParaRPr lang="sv-SE" sz="900" dirty="0"/>
            </a:p>
          </p:txBody>
        </p:sp>
        <p:sp>
          <p:nvSpPr>
            <p:cNvPr id="28" name="Rektangel 9"/>
            <p:cNvSpPr/>
            <p:nvPr/>
          </p:nvSpPr>
          <p:spPr>
            <a:xfrm>
              <a:off x="7005983" y="311468"/>
              <a:ext cx="219740" cy="219740"/>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4</a:t>
              </a:r>
              <a:endParaRPr lang="sv-SE" sz="900" dirty="0"/>
            </a:p>
          </p:txBody>
        </p:sp>
        <p:sp>
          <p:nvSpPr>
            <p:cNvPr id="29" name="Rektangel 10"/>
            <p:cNvSpPr/>
            <p:nvPr/>
          </p:nvSpPr>
          <p:spPr>
            <a:xfrm>
              <a:off x="7367198" y="308883"/>
              <a:ext cx="219740" cy="219740"/>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5</a:t>
              </a:r>
              <a:endParaRPr lang="sv-SE" sz="900" dirty="0"/>
            </a:p>
          </p:txBody>
        </p:sp>
        <p:sp>
          <p:nvSpPr>
            <p:cNvPr id="30" name="Rektangel 11"/>
            <p:cNvSpPr/>
            <p:nvPr/>
          </p:nvSpPr>
          <p:spPr>
            <a:xfrm>
              <a:off x="7728415" y="311468"/>
              <a:ext cx="219740" cy="219740"/>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a:t>
              </a:r>
              <a:endParaRPr lang="sv-SE" sz="900" dirty="0"/>
            </a:p>
          </p:txBody>
        </p:sp>
        <p:sp>
          <p:nvSpPr>
            <p:cNvPr id="31" name="textruta 12"/>
            <p:cNvSpPr txBox="1"/>
            <p:nvPr/>
          </p:nvSpPr>
          <p:spPr>
            <a:xfrm>
              <a:off x="5646929" y="492426"/>
              <a:ext cx="785486" cy="338554"/>
            </a:xfrm>
            <a:prstGeom prst="rect">
              <a:avLst/>
            </a:prstGeom>
            <a:noFill/>
          </p:spPr>
          <p:txBody>
            <a:bodyPr wrap="square" rtlCol="0">
              <a:spAutoFit/>
            </a:bodyPr>
            <a:lstStyle/>
            <a:p>
              <a:pPr algn="ctr"/>
              <a:r>
                <a:rPr lang="sv-SE" sz="800" dirty="0" smtClean="0"/>
                <a:t>Instämmer inte alls</a:t>
              </a:r>
              <a:endParaRPr lang="sv-SE" sz="800" dirty="0"/>
            </a:p>
          </p:txBody>
        </p:sp>
        <p:sp>
          <p:nvSpPr>
            <p:cNvPr id="32" name="textruta 13"/>
            <p:cNvSpPr txBox="1"/>
            <p:nvPr/>
          </p:nvSpPr>
          <p:spPr>
            <a:xfrm>
              <a:off x="7082554" y="492426"/>
              <a:ext cx="789028" cy="338554"/>
            </a:xfrm>
            <a:prstGeom prst="rect">
              <a:avLst/>
            </a:prstGeom>
            <a:noFill/>
          </p:spPr>
          <p:txBody>
            <a:bodyPr wrap="square" rtlCol="0">
              <a:spAutoFit/>
            </a:bodyPr>
            <a:lstStyle/>
            <a:p>
              <a:pPr algn="ctr"/>
              <a:r>
                <a:rPr lang="sv-SE" sz="800" dirty="0" smtClean="0"/>
                <a:t>Instämmer helt</a:t>
              </a:r>
              <a:endParaRPr lang="sv-SE" sz="800" dirty="0"/>
            </a:p>
          </p:txBody>
        </p:sp>
      </p:grpSp>
    </p:spTree>
    <p:extLst>
      <p:ext uri="{BB962C8B-B14F-4D97-AF65-F5344CB8AC3E}">
        <p14:creationId xmlns:p14="http://schemas.microsoft.com/office/powerpoint/2010/main" val="1934926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Platshållare för innehåll 4"/>
          <p:cNvGraphicFramePr>
            <a:graphicFrameLocks/>
          </p:cNvGraphicFramePr>
          <p:nvPr>
            <p:extLst>
              <p:ext uri="{D42A27DB-BD31-4B8C-83A1-F6EECF244321}">
                <p14:modId xmlns:p14="http://schemas.microsoft.com/office/powerpoint/2010/main" val="3221353861"/>
              </p:ext>
            </p:extLst>
          </p:nvPr>
        </p:nvGraphicFramePr>
        <p:xfrm>
          <a:off x="306530" y="2990850"/>
          <a:ext cx="7768835" cy="2791036"/>
        </p:xfrm>
        <a:graphic>
          <a:graphicData uri="http://schemas.openxmlformats.org/drawingml/2006/chart">
            <c:chart xmlns:c="http://schemas.openxmlformats.org/drawingml/2006/chart" xmlns:r="http://schemas.openxmlformats.org/officeDocument/2006/relationships" r:id="rId3"/>
          </a:graphicData>
        </a:graphic>
      </p:graphicFrame>
      <p:sp>
        <p:nvSpPr>
          <p:cNvPr id="2" name="Rubrik 1"/>
          <p:cNvSpPr>
            <a:spLocks noGrp="1"/>
          </p:cNvSpPr>
          <p:nvPr>
            <p:ph type="title"/>
          </p:nvPr>
        </p:nvSpPr>
        <p:spPr/>
        <p:txBody>
          <a:bodyPr>
            <a:noAutofit/>
          </a:bodyPr>
          <a:lstStyle/>
          <a:p>
            <a:r>
              <a:rPr lang="sv-SE" sz="1800" dirty="0" smtClean="0"/>
              <a:t>En fjärdedel av danskarna och norrmännen anser</a:t>
            </a:r>
            <a:r>
              <a:rPr lang="sv-SE" sz="1800" i="1" dirty="0" smtClean="0"/>
              <a:t> inte </a:t>
            </a:r>
            <a:r>
              <a:rPr lang="sv-SE" sz="1800" dirty="0" smtClean="0"/>
              <a:t>att deras arbetsplatser är utformade för att stödja innovation</a:t>
            </a:r>
            <a:endParaRPr lang="sv-SE" sz="1800" dirty="0"/>
          </a:p>
        </p:txBody>
      </p:sp>
      <p:graphicFrame>
        <p:nvGraphicFramePr>
          <p:cNvPr id="16" name="Platshållare för innehåll 4"/>
          <p:cNvGraphicFramePr>
            <a:graphicFrameLocks/>
          </p:cNvGraphicFramePr>
          <p:nvPr>
            <p:extLst>
              <p:ext uri="{D42A27DB-BD31-4B8C-83A1-F6EECF244321}">
                <p14:modId xmlns:p14="http://schemas.microsoft.com/office/powerpoint/2010/main" val="2065464164"/>
              </p:ext>
            </p:extLst>
          </p:nvPr>
        </p:nvGraphicFramePr>
        <p:xfrm>
          <a:off x="347330" y="1529953"/>
          <a:ext cx="7768835" cy="2791036"/>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2"/>
          <p:cNvSpPr txBox="1"/>
          <p:nvPr/>
        </p:nvSpPr>
        <p:spPr>
          <a:xfrm>
            <a:off x="865211" y="1353475"/>
            <a:ext cx="4323620" cy="276999"/>
          </a:xfrm>
          <a:prstGeom prst="rect">
            <a:avLst/>
          </a:prstGeom>
          <a:noFill/>
        </p:spPr>
        <p:txBody>
          <a:bodyPr wrap="none" rtlCol="0">
            <a:spAutoFit/>
          </a:bodyPr>
          <a:lstStyle/>
          <a:p>
            <a:r>
              <a:rPr lang="sv-SE" sz="1200" dirty="0"/>
              <a:t>Utformningen av min arbetsplats är anpassad för mitt arbete</a:t>
            </a:r>
          </a:p>
        </p:txBody>
      </p:sp>
      <p:sp>
        <p:nvSpPr>
          <p:cNvPr id="19" name="TextBox 2"/>
          <p:cNvSpPr txBox="1"/>
          <p:nvPr/>
        </p:nvSpPr>
        <p:spPr>
          <a:xfrm>
            <a:off x="890687" y="2852351"/>
            <a:ext cx="6470041" cy="276999"/>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sv-SE" sz="1200" dirty="0"/>
              <a:t>Min arbetsplats är utformad för att jag ska kunna jobba innovativt och skapa innovativa </a:t>
            </a:r>
            <a:r>
              <a:rPr lang="sv-SE" sz="1200" dirty="0" smtClean="0"/>
              <a:t>idéer</a:t>
            </a:r>
            <a:endParaRPr lang="sv-SE" sz="1200" dirty="0"/>
          </a:p>
        </p:txBody>
      </p:sp>
      <p:sp>
        <p:nvSpPr>
          <p:cNvPr id="21" name="Rectangle 20"/>
          <p:cNvSpPr/>
          <p:nvPr/>
        </p:nvSpPr>
        <p:spPr>
          <a:xfrm>
            <a:off x="108539" y="104775"/>
            <a:ext cx="2434636" cy="2095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dirty="0" smtClean="0">
                <a:solidFill>
                  <a:schemeClr val="tx1"/>
                </a:solidFill>
              </a:rPr>
              <a:t>Landsspecifika resultat</a:t>
            </a:r>
            <a:endParaRPr lang="sv-SE" sz="1200" dirty="0">
              <a:solidFill>
                <a:schemeClr val="tx1"/>
              </a:solidFill>
            </a:endParaRPr>
          </a:p>
        </p:txBody>
      </p:sp>
      <p:sp>
        <p:nvSpPr>
          <p:cNvPr id="22" name="Rektangel 14"/>
          <p:cNvSpPr/>
          <p:nvPr/>
        </p:nvSpPr>
        <p:spPr>
          <a:xfrm>
            <a:off x="127589" y="4666212"/>
            <a:ext cx="8920717" cy="276999"/>
          </a:xfrm>
          <a:prstGeom prst="rect">
            <a:avLst/>
          </a:prstGeom>
        </p:spPr>
        <p:txBody>
          <a:bodyPr wrap="square">
            <a:spAutoFit/>
          </a:bodyPr>
          <a:lstStyle/>
          <a:p>
            <a:r>
              <a:rPr lang="sv-SE" sz="1200" i="1" dirty="0" smtClean="0"/>
              <a:t>Hur väl instämmer du i följande påståenden? n=4044</a:t>
            </a:r>
            <a:endParaRPr lang="sv-SE" sz="1200" i="1" dirty="0"/>
          </a:p>
        </p:txBody>
      </p:sp>
      <p:grpSp>
        <p:nvGrpSpPr>
          <p:cNvPr id="23" name="Grupp 4"/>
          <p:cNvGrpSpPr/>
          <p:nvPr/>
        </p:nvGrpSpPr>
        <p:grpSpPr>
          <a:xfrm>
            <a:off x="5924809" y="4484706"/>
            <a:ext cx="2301226" cy="522097"/>
            <a:chOff x="5646929" y="308883"/>
            <a:chExt cx="2301226" cy="522097"/>
          </a:xfrm>
        </p:grpSpPr>
        <p:cxnSp>
          <p:nvCxnSpPr>
            <p:cNvPr id="24" name="Rak 5"/>
            <p:cNvCxnSpPr>
              <a:stCxn id="25" idx="1"/>
              <a:endCxn id="30" idx="1"/>
            </p:cNvCxnSpPr>
            <p:nvPr/>
          </p:nvCxnSpPr>
          <p:spPr>
            <a:xfrm flipV="1">
              <a:off x="5922338" y="421338"/>
              <a:ext cx="1806077" cy="1"/>
            </a:xfrm>
            <a:prstGeom prst="line">
              <a:avLst/>
            </a:prstGeom>
          </p:spPr>
          <p:style>
            <a:lnRef idx="1">
              <a:schemeClr val="dk1"/>
            </a:lnRef>
            <a:fillRef idx="0">
              <a:schemeClr val="dk1"/>
            </a:fillRef>
            <a:effectRef idx="0">
              <a:schemeClr val="dk1"/>
            </a:effectRef>
            <a:fontRef idx="minor">
              <a:schemeClr val="tx1"/>
            </a:fontRef>
          </p:style>
        </p:cxnSp>
        <p:sp>
          <p:nvSpPr>
            <p:cNvPr id="25" name="Rektangel 6"/>
            <p:cNvSpPr/>
            <p:nvPr/>
          </p:nvSpPr>
          <p:spPr>
            <a:xfrm>
              <a:off x="5922338" y="311469"/>
              <a:ext cx="219740" cy="21974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1</a:t>
              </a:r>
              <a:endParaRPr lang="sv-SE" sz="900" dirty="0"/>
            </a:p>
          </p:txBody>
        </p:sp>
        <p:sp>
          <p:nvSpPr>
            <p:cNvPr id="26" name="Rektangel 7"/>
            <p:cNvSpPr/>
            <p:nvPr/>
          </p:nvSpPr>
          <p:spPr>
            <a:xfrm>
              <a:off x="6283553" y="311469"/>
              <a:ext cx="219740" cy="21974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2</a:t>
              </a:r>
              <a:endParaRPr lang="sv-SE" sz="900" dirty="0"/>
            </a:p>
          </p:txBody>
        </p:sp>
        <p:sp>
          <p:nvSpPr>
            <p:cNvPr id="27" name="Rektangel 8"/>
            <p:cNvSpPr/>
            <p:nvPr/>
          </p:nvSpPr>
          <p:spPr>
            <a:xfrm>
              <a:off x="6644768" y="311468"/>
              <a:ext cx="219740" cy="219740"/>
            </a:xfrm>
            <a:prstGeom prst="rect">
              <a:avLst/>
            </a:prstGeom>
            <a:solidFill>
              <a:schemeClr val="accent5">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3</a:t>
              </a:r>
              <a:endParaRPr lang="sv-SE" sz="900" dirty="0"/>
            </a:p>
          </p:txBody>
        </p:sp>
        <p:sp>
          <p:nvSpPr>
            <p:cNvPr id="28" name="Rektangel 9"/>
            <p:cNvSpPr/>
            <p:nvPr/>
          </p:nvSpPr>
          <p:spPr>
            <a:xfrm>
              <a:off x="7005983" y="311468"/>
              <a:ext cx="219740" cy="219740"/>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4</a:t>
              </a:r>
              <a:endParaRPr lang="sv-SE" sz="900" dirty="0"/>
            </a:p>
          </p:txBody>
        </p:sp>
        <p:sp>
          <p:nvSpPr>
            <p:cNvPr id="29" name="Rektangel 10"/>
            <p:cNvSpPr/>
            <p:nvPr/>
          </p:nvSpPr>
          <p:spPr>
            <a:xfrm>
              <a:off x="7367198" y="308883"/>
              <a:ext cx="219740" cy="219740"/>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5</a:t>
              </a:r>
              <a:endParaRPr lang="sv-SE" sz="900" dirty="0"/>
            </a:p>
          </p:txBody>
        </p:sp>
        <p:sp>
          <p:nvSpPr>
            <p:cNvPr id="30" name="Rektangel 11"/>
            <p:cNvSpPr/>
            <p:nvPr/>
          </p:nvSpPr>
          <p:spPr>
            <a:xfrm>
              <a:off x="7728415" y="311468"/>
              <a:ext cx="219740" cy="219740"/>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a:t>
              </a:r>
              <a:endParaRPr lang="sv-SE" sz="900" dirty="0"/>
            </a:p>
          </p:txBody>
        </p:sp>
        <p:sp>
          <p:nvSpPr>
            <p:cNvPr id="31" name="textruta 12"/>
            <p:cNvSpPr txBox="1"/>
            <p:nvPr/>
          </p:nvSpPr>
          <p:spPr>
            <a:xfrm>
              <a:off x="5646929" y="492426"/>
              <a:ext cx="785486" cy="338554"/>
            </a:xfrm>
            <a:prstGeom prst="rect">
              <a:avLst/>
            </a:prstGeom>
            <a:noFill/>
          </p:spPr>
          <p:txBody>
            <a:bodyPr wrap="square" rtlCol="0">
              <a:spAutoFit/>
            </a:bodyPr>
            <a:lstStyle/>
            <a:p>
              <a:pPr algn="ctr"/>
              <a:r>
                <a:rPr lang="sv-SE" sz="800" dirty="0" smtClean="0"/>
                <a:t>Instämmer inte alls</a:t>
              </a:r>
              <a:endParaRPr lang="sv-SE" sz="800" dirty="0"/>
            </a:p>
          </p:txBody>
        </p:sp>
        <p:sp>
          <p:nvSpPr>
            <p:cNvPr id="32" name="textruta 13"/>
            <p:cNvSpPr txBox="1"/>
            <p:nvPr/>
          </p:nvSpPr>
          <p:spPr>
            <a:xfrm>
              <a:off x="7082554" y="492426"/>
              <a:ext cx="789028" cy="338554"/>
            </a:xfrm>
            <a:prstGeom prst="rect">
              <a:avLst/>
            </a:prstGeom>
            <a:noFill/>
          </p:spPr>
          <p:txBody>
            <a:bodyPr wrap="square" rtlCol="0">
              <a:spAutoFit/>
            </a:bodyPr>
            <a:lstStyle/>
            <a:p>
              <a:pPr algn="ctr"/>
              <a:r>
                <a:rPr lang="sv-SE" sz="800" dirty="0" smtClean="0"/>
                <a:t>Instämmer helt</a:t>
              </a:r>
              <a:endParaRPr lang="sv-SE" sz="800" dirty="0"/>
            </a:p>
          </p:txBody>
        </p:sp>
      </p:grpSp>
    </p:spTree>
    <p:extLst>
      <p:ext uri="{BB962C8B-B14F-4D97-AF65-F5344CB8AC3E}">
        <p14:creationId xmlns:p14="http://schemas.microsoft.com/office/powerpoint/2010/main" val="6141517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Stress</a:t>
            </a:r>
            <a:endParaRPr lang="sv-SE" dirty="0"/>
          </a:p>
        </p:txBody>
      </p:sp>
      <p:sp>
        <p:nvSpPr>
          <p:cNvPr id="3" name="Platshållare för text 2"/>
          <p:cNvSpPr>
            <a:spLocks noGrp="1"/>
          </p:cNvSpPr>
          <p:nvPr>
            <p:ph type="body" idx="1"/>
          </p:nvPr>
        </p:nvSpPr>
        <p:spPr/>
        <p:txBody>
          <a:bodyPr/>
          <a:lstStyle/>
          <a:p>
            <a:endParaRPr lang="sv-SE"/>
          </a:p>
        </p:txBody>
      </p:sp>
    </p:spTree>
    <p:extLst>
      <p:ext uri="{BB962C8B-B14F-4D97-AF65-F5344CB8AC3E}">
        <p14:creationId xmlns:p14="http://schemas.microsoft.com/office/powerpoint/2010/main" val="31180263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Autofit/>
          </a:bodyPr>
          <a:lstStyle/>
          <a:p>
            <a:r>
              <a:rPr lang="sv-SE" sz="2000" dirty="0" smtClean="0"/>
              <a:t>3 av 5 nordbor känner jobbrelaterad stress minst en gång i veckan</a:t>
            </a:r>
            <a:endParaRPr lang="sv-SE" sz="2000" dirty="0"/>
          </a:p>
        </p:txBody>
      </p:sp>
      <p:graphicFrame>
        <p:nvGraphicFramePr>
          <p:cNvPr id="5" name="Diagram 4"/>
          <p:cNvGraphicFramePr/>
          <p:nvPr>
            <p:extLst>
              <p:ext uri="{D42A27DB-BD31-4B8C-83A1-F6EECF244321}">
                <p14:modId xmlns:p14="http://schemas.microsoft.com/office/powerpoint/2010/main" val="3190998385"/>
              </p:ext>
            </p:extLst>
          </p:nvPr>
        </p:nvGraphicFramePr>
        <p:xfrm>
          <a:off x="287518" y="1477924"/>
          <a:ext cx="6913381" cy="2939017"/>
        </p:xfrm>
        <a:graphic>
          <a:graphicData uri="http://schemas.openxmlformats.org/drawingml/2006/chart">
            <c:chart xmlns:c="http://schemas.openxmlformats.org/drawingml/2006/chart" xmlns:r="http://schemas.openxmlformats.org/officeDocument/2006/relationships" r:id="rId2"/>
          </a:graphicData>
        </a:graphic>
      </p:graphicFrame>
      <p:sp>
        <p:nvSpPr>
          <p:cNvPr id="6" name="Rektangel 5"/>
          <p:cNvSpPr/>
          <p:nvPr/>
        </p:nvSpPr>
        <p:spPr>
          <a:xfrm>
            <a:off x="127589" y="4666212"/>
            <a:ext cx="8920717" cy="276999"/>
          </a:xfrm>
          <a:prstGeom prst="rect">
            <a:avLst/>
          </a:prstGeom>
        </p:spPr>
        <p:txBody>
          <a:bodyPr wrap="square">
            <a:spAutoFit/>
          </a:bodyPr>
          <a:lstStyle/>
          <a:p>
            <a:r>
              <a:rPr lang="sv-SE" sz="1200" i="1" dirty="0"/>
              <a:t>Hur ofta känner du dig stressad på grund av jobbrelaterade frågor</a:t>
            </a:r>
            <a:r>
              <a:rPr lang="sv-SE" sz="1200" i="1" dirty="0" smtClean="0"/>
              <a:t>? n=4044</a:t>
            </a:r>
            <a:endParaRPr lang="en-US" sz="1200" i="1" dirty="0"/>
          </a:p>
        </p:txBody>
      </p:sp>
      <p:sp>
        <p:nvSpPr>
          <p:cNvPr id="7" name="textruta 6"/>
          <p:cNvSpPr txBox="1"/>
          <p:nvPr/>
        </p:nvSpPr>
        <p:spPr>
          <a:xfrm>
            <a:off x="5657849" y="2765391"/>
            <a:ext cx="2419352" cy="1107996"/>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sv-SE" sz="1100" dirty="0"/>
              <a:t>6 av 10 tillfrågade säger att de känner sig stressade </a:t>
            </a:r>
            <a:r>
              <a:rPr lang="sv-SE" sz="1100" dirty="0" smtClean="0"/>
              <a:t>över </a:t>
            </a:r>
            <a:r>
              <a:rPr lang="sv-SE" sz="1100" dirty="0"/>
              <a:t>arbetsrelaterade frågor på minst en gång i veckan</a:t>
            </a:r>
            <a:r>
              <a:rPr lang="sv-SE" sz="1100" dirty="0" smtClean="0"/>
              <a:t>. Bara </a:t>
            </a:r>
            <a:r>
              <a:rPr lang="sv-SE" sz="1100" dirty="0"/>
              <a:t>6 procent säger att </a:t>
            </a:r>
            <a:r>
              <a:rPr lang="sv-SE" sz="1100" dirty="0" smtClean="0"/>
              <a:t>de aldrig </a:t>
            </a:r>
            <a:r>
              <a:rPr lang="sv-SE" sz="1100" dirty="0"/>
              <a:t>känner sig stressade </a:t>
            </a:r>
            <a:r>
              <a:rPr lang="sv-SE" sz="1100" dirty="0" smtClean="0"/>
              <a:t>över </a:t>
            </a:r>
            <a:r>
              <a:rPr lang="sv-SE" sz="1100" dirty="0"/>
              <a:t>deras jobb</a:t>
            </a:r>
            <a:r>
              <a:rPr lang="sv-SE" sz="1100" dirty="0" smtClean="0"/>
              <a:t>.</a:t>
            </a:r>
            <a:endParaRPr lang="sv-SE" sz="1100" dirty="0"/>
          </a:p>
        </p:txBody>
      </p:sp>
    </p:spTree>
    <p:extLst>
      <p:ext uri="{BB962C8B-B14F-4D97-AF65-F5344CB8AC3E}">
        <p14:creationId xmlns:p14="http://schemas.microsoft.com/office/powerpoint/2010/main" val="2816158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Autofit/>
          </a:bodyPr>
          <a:lstStyle/>
          <a:p>
            <a:r>
              <a:rPr lang="sv-SE" sz="2000" dirty="0" smtClean="0"/>
              <a:t>Stressnivån skiljer sig åt mellan länderna</a:t>
            </a:r>
            <a:endParaRPr lang="sv-SE" sz="2000" dirty="0"/>
          </a:p>
        </p:txBody>
      </p:sp>
      <p:graphicFrame>
        <p:nvGraphicFramePr>
          <p:cNvPr id="5" name="Diagram 4"/>
          <p:cNvGraphicFramePr/>
          <p:nvPr>
            <p:extLst>
              <p:ext uri="{D42A27DB-BD31-4B8C-83A1-F6EECF244321}">
                <p14:modId xmlns:p14="http://schemas.microsoft.com/office/powerpoint/2010/main" val="4159257811"/>
              </p:ext>
            </p:extLst>
          </p:nvPr>
        </p:nvGraphicFramePr>
        <p:xfrm>
          <a:off x="361951" y="1314451"/>
          <a:ext cx="8562974" cy="3207266"/>
        </p:xfrm>
        <a:graphic>
          <a:graphicData uri="http://schemas.openxmlformats.org/drawingml/2006/chart">
            <c:chart xmlns:c="http://schemas.openxmlformats.org/drawingml/2006/chart" xmlns:r="http://schemas.openxmlformats.org/officeDocument/2006/relationships" r:id="rId2"/>
          </a:graphicData>
        </a:graphic>
      </p:graphicFrame>
      <p:sp>
        <p:nvSpPr>
          <p:cNvPr id="6" name="Rektangel 5"/>
          <p:cNvSpPr/>
          <p:nvPr/>
        </p:nvSpPr>
        <p:spPr>
          <a:xfrm>
            <a:off x="127589" y="4666212"/>
            <a:ext cx="8920717" cy="276999"/>
          </a:xfrm>
          <a:prstGeom prst="rect">
            <a:avLst/>
          </a:prstGeom>
        </p:spPr>
        <p:txBody>
          <a:bodyPr wrap="square">
            <a:spAutoFit/>
          </a:bodyPr>
          <a:lstStyle/>
          <a:p>
            <a:r>
              <a:rPr lang="sv-SE" sz="1200" i="1" dirty="0" smtClean="0"/>
              <a:t>Hur ofta känner du dig stressad på grund av jobbrelaterade frågor? n=4044</a:t>
            </a:r>
            <a:endParaRPr lang="sv-SE" sz="1200" i="1" dirty="0"/>
          </a:p>
        </p:txBody>
      </p:sp>
      <p:sp>
        <p:nvSpPr>
          <p:cNvPr id="7" name="textruta 6"/>
          <p:cNvSpPr txBox="1"/>
          <p:nvPr/>
        </p:nvSpPr>
        <p:spPr>
          <a:xfrm>
            <a:off x="476252" y="1581151"/>
            <a:ext cx="1866902" cy="1107996"/>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sv-SE" sz="1100" dirty="0"/>
              <a:t>Svenskarna är </a:t>
            </a:r>
            <a:r>
              <a:rPr lang="sv-SE" sz="1100" dirty="0" smtClean="0"/>
              <a:t>mest </a:t>
            </a:r>
            <a:r>
              <a:rPr lang="sv-SE" sz="1100" dirty="0"/>
              <a:t>stressade i Norden, </a:t>
            </a:r>
            <a:r>
              <a:rPr lang="sv-SE" sz="1100" dirty="0" smtClean="0"/>
              <a:t>68</a:t>
            </a:r>
            <a:r>
              <a:rPr lang="sv-SE" sz="1100" dirty="0"/>
              <a:t>% känner arbetsrelaterad stress </a:t>
            </a:r>
            <a:r>
              <a:rPr lang="sv-SE" sz="1100" dirty="0" smtClean="0"/>
              <a:t>minst </a:t>
            </a:r>
            <a:r>
              <a:rPr lang="sv-SE" sz="1100" dirty="0"/>
              <a:t>en gång i veckan. I Danmark är siffran endast 51%.</a:t>
            </a:r>
          </a:p>
        </p:txBody>
      </p:sp>
      <p:sp>
        <p:nvSpPr>
          <p:cNvPr id="9" name="Rectangle 8"/>
          <p:cNvSpPr/>
          <p:nvPr/>
        </p:nvSpPr>
        <p:spPr>
          <a:xfrm>
            <a:off x="108539" y="104775"/>
            <a:ext cx="2434636" cy="2095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dirty="0" smtClean="0">
                <a:solidFill>
                  <a:schemeClr val="tx1"/>
                </a:solidFill>
              </a:rPr>
              <a:t>Landsspecifika resultat</a:t>
            </a:r>
            <a:endParaRPr lang="sv-SE" sz="1200" dirty="0">
              <a:solidFill>
                <a:schemeClr val="tx1"/>
              </a:solidFill>
            </a:endParaRPr>
          </a:p>
        </p:txBody>
      </p:sp>
    </p:spTree>
    <p:extLst>
      <p:ext uri="{BB962C8B-B14F-4D97-AF65-F5344CB8AC3E}">
        <p14:creationId xmlns:p14="http://schemas.microsoft.com/office/powerpoint/2010/main" val="3527170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Om undersökningen</a:t>
            </a:r>
            <a:endParaRPr lang="sv-SE" sz="3200" dirty="0"/>
          </a:p>
        </p:txBody>
      </p:sp>
      <p:sp>
        <p:nvSpPr>
          <p:cNvPr id="3" name="Platshållare för innehåll 2"/>
          <p:cNvSpPr>
            <a:spLocks noGrp="1"/>
          </p:cNvSpPr>
          <p:nvPr>
            <p:ph idx="1"/>
          </p:nvPr>
        </p:nvSpPr>
        <p:spPr/>
        <p:txBody>
          <a:bodyPr>
            <a:normAutofit/>
          </a:bodyPr>
          <a:lstStyle/>
          <a:p>
            <a:r>
              <a:rPr lang="sv-SE" sz="1200" dirty="0" smtClean="0"/>
              <a:t>United </a:t>
            </a:r>
            <a:r>
              <a:rPr lang="sv-SE" sz="1200" dirty="0" err="1" smtClean="0"/>
              <a:t>Minds</a:t>
            </a:r>
            <a:r>
              <a:rPr lang="sv-SE" sz="1200" dirty="0" smtClean="0"/>
              <a:t> har gjort en kvantitativ undersökning på uppdrag av NCC bland 4044 personer i Sverige, Norge, Danmark och Finland. Uppdelningen mellan länderna var enligt följande: </a:t>
            </a:r>
            <a:r>
              <a:rPr lang="en-US" sz="1200" dirty="0" smtClean="0"/>
              <a:t>1017 </a:t>
            </a:r>
            <a:r>
              <a:rPr lang="en-US" sz="1200" dirty="0" err="1" smtClean="0"/>
              <a:t>i</a:t>
            </a:r>
            <a:r>
              <a:rPr lang="en-US" sz="1200" dirty="0" smtClean="0"/>
              <a:t> </a:t>
            </a:r>
            <a:r>
              <a:rPr lang="en-US" sz="1200" dirty="0" err="1" smtClean="0"/>
              <a:t>Sverige</a:t>
            </a:r>
            <a:r>
              <a:rPr lang="en-US" sz="1200" dirty="0" smtClean="0"/>
              <a:t>, </a:t>
            </a:r>
            <a:r>
              <a:rPr lang="en-US" sz="1200" dirty="0"/>
              <a:t>1010 </a:t>
            </a:r>
            <a:r>
              <a:rPr lang="en-US" sz="1200" dirty="0" err="1" smtClean="0"/>
              <a:t>i</a:t>
            </a:r>
            <a:r>
              <a:rPr lang="en-US" sz="1200" dirty="0" smtClean="0"/>
              <a:t> Norge, </a:t>
            </a:r>
            <a:r>
              <a:rPr lang="en-US" sz="1200" dirty="0"/>
              <a:t>1001 i</a:t>
            </a:r>
            <a:r>
              <a:rPr lang="en-US" sz="1200" dirty="0" smtClean="0"/>
              <a:t> </a:t>
            </a:r>
            <a:r>
              <a:rPr lang="en-US" sz="1200" dirty="0" err="1" smtClean="0"/>
              <a:t>Danmark</a:t>
            </a:r>
            <a:r>
              <a:rPr lang="en-US" sz="1200" dirty="0" smtClean="0"/>
              <a:t> </a:t>
            </a:r>
            <a:r>
              <a:rPr lang="en-US" sz="1200" dirty="0" err="1" smtClean="0"/>
              <a:t>och</a:t>
            </a:r>
            <a:r>
              <a:rPr lang="en-US" sz="1200" dirty="0" smtClean="0"/>
              <a:t> </a:t>
            </a:r>
            <a:r>
              <a:rPr lang="en-US" sz="1200" dirty="0"/>
              <a:t>1016 </a:t>
            </a:r>
            <a:r>
              <a:rPr lang="en-US" sz="1200" dirty="0" err="1" smtClean="0"/>
              <a:t>i</a:t>
            </a:r>
            <a:r>
              <a:rPr lang="en-US" sz="1200" dirty="0" smtClean="0"/>
              <a:t> </a:t>
            </a:r>
            <a:r>
              <a:rPr lang="en-US" sz="1200" dirty="0"/>
              <a:t>Finland.</a:t>
            </a:r>
            <a:endParaRPr lang="sv-SE" sz="1200" dirty="0"/>
          </a:p>
          <a:p>
            <a:r>
              <a:rPr lang="sv-SE" sz="1200" dirty="0" smtClean="0"/>
              <a:t>Undersökningens fokusområde är arbetsplatsen och därför är de svarande antingen anställda på ett företag eller driver sina egna företag. När vi refererar till ”svenskarna” syftar vi alltså på den delen av Sveriges befolkning som arbetar.</a:t>
            </a:r>
          </a:p>
          <a:p>
            <a:r>
              <a:rPr lang="sv-SE" sz="1200" dirty="0" smtClean="0"/>
              <a:t>Datainsamlingen skedde mellan den 28 oktober till den 10 november via digitala enkäter distribuerade till </a:t>
            </a:r>
            <a:r>
              <a:rPr lang="sv-SE" sz="1200" dirty="0" err="1" smtClean="0"/>
              <a:t>Cints</a:t>
            </a:r>
            <a:r>
              <a:rPr lang="sv-SE" sz="1200" dirty="0" smtClean="0"/>
              <a:t> online-paneler.</a:t>
            </a:r>
            <a:endParaRPr lang="sv-SE" sz="1200" dirty="0"/>
          </a:p>
        </p:txBody>
      </p:sp>
    </p:spTree>
    <p:extLst>
      <p:ext uri="{BB962C8B-B14F-4D97-AF65-F5344CB8AC3E}">
        <p14:creationId xmlns:p14="http://schemas.microsoft.com/office/powerpoint/2010/main" val="2882003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000" dirty="0" smtClean="0"/>
              <a:t>Nära hälften av de nordiska respondenterna arbetar övertid minst en gång i veckan</a:t>
            </a:r>
            <a:endParaRPr lang="sv-SE" sz="2000" dirty="0"/>
          </a:p>
        </p:txBody>
      </p:sp>
      <p:sp>
        <p:nvSpPr>
          <p:cNvPr id="3" name="Rektangel 2"/>
          <p:cNvSpPr/>
          <p:nvPr/>
        </p:nvSpPr>
        <p:spPr>
          <a:xfrm>
            <a:off x="127589" y="4666212"/>
            <a:ext cx="8920717" cy="276999"/>
          </a:xfrm>
          <a:prstGeom prst="rect">
            <a:avLst/>
          </a:prstGeom>
        </p:spPr>
        <p:txBody>
          <a:bodyPr wrap="square">
            <a:spAutoFit/>
          </a:bodyPr>
          <a:lstStyle/>
          <a:p>
            <a:r>
              <a:rPr lang="sv-SE" sz="1200" i="1" dirty="0" smtClean="0"/>
              <a:t>Hur ofta jobbar du över? n=4044</a:t>
            </a:r>
            <a:endParaRPr lang="sv-SE" sz="1200" i="1" dirty="0"/>
          </a:p>
        </p:txBody>
      </p:sp>
      <p:graphicFrame>
        <p:nvGraphicFramePr>
          <p:cNvPr id="4" name="Diagram 3"/>
          <p:cNvGraphicFramePr/>
          <p:nvPr>
            <p:extLst>
              <p:ext uri="{D42A27DB-BD31-4B8C-83A1-F6EECF244321}">
                <p14:modId xmlns:p14="http://schemas.microsoft.com/office/powerpoint/2010/main" val="77219691"/>
              </p:ext>
            </p:extLst>
          </p:nvPr>
        </p:nvGraphicFramePr>
        <p:xfrm>
          <a:off x="297042" y="1477924"/>
          <a:ext cx="6913381" cy="293901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a:off x="6677026" y="2679666"/>
            <a:ext cx="1735454" cy="769441"/>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sv-SE" sz="1100" dirty="0" smtClean="0"/>
              <a:t>Skillnaderna mellan de nordiska länderna är små. Att arbeta övertid är vanligt i alla länderna.</a:t>
            </a:r>
            <a:endParaRPr lang="sv-SE" sz="1100" dirty="0"/>
          </a:p>
        </p:txBody>
      </p:sp>
    </p:spTree>
    <p:extLst>
      <p:ext uri="{BB962C8B-B14F-4D97-AF65-F5344CB8AC3E}">
        <p14:creationId xmlns:p14="http://schemas.microsoft.com/office/powerpoint/2010/main" val="19091570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600" dirty="0"/>
              <a:t>37% presterar sämre på jobbet på grund av stress. 36% </a:t>
            </a:r>
            <a:r>
              <a:rPr lang="sv-SE" sz="1600" dirty="0" smtClean="0"/>
              <a:t>säger att </a:t>
            </a:r>
            <a:r>
              <a:rPr lang="sv-SE" sz="1600" dirty="0"/>
              <a:t>stress har påverkat deras privatliv negativt</a:t>
            </a:r>
          </a:p>
        </p:txBody>
      </p:sp>
      <p:sp>
        <p:nvSpPr>
          <p:cNvPr id="15" name="Rektangel 14"/>
          <p:cNvSpPr/>
          <p:nvPr/>
        </p:nvSpPr>
        <p:spPr>
          <a:xfrm>
            <a:off x="127589" y="4666212"/>
            <a:ext cx="8920717" cy="276999"/>
          </a:xfrm>
          <a:prstGeom prst="rect">
            <a:avLst/>
          </a:prstGeom>
        </p:spPr>
        <p:txBody>
          <a:bodyPr wrap="square">
            <a:spAutoFit/>
          </a:bodyPr>
          <a:lstStyle/>
          <a:p>
            <a:r>
              <a:rPr lang="sv-SE" sz="1200" i="1" dirty="0"/>
              <a:t>Hur väl instämmer du i följande påståenden</a:t>
            </a:r>
            <a:r>
              <a:rPr lang="sv-SE" sz="1200" i="1" dirty="0" smtClean="0"/>
              <a:t>? n=4044</a:t>
            </a:r>
            <a:endParaRPr lang="en-US" sz="1200" i="1" dirty="0"/>
          </a:p>
        </p:txBody>
      </p:sp>
      <p:graphicFrame>
        <p:nvGraphicFramePr>
          <p:cNvPr id="16" name="Platshållare för innehåll 4"/>
          <p:cNvGraphicFramePr>
            <a:graphicFrameLocks/>
          </p:cNvGraphicFramePr>
          <p:nvPr>
            <p:extLst>
              <p:ext uri="{D42A27DB-BD31-4B8C-83A1-F6EECF244321}">
                <p14:modId xmlns:p14="http://schemas.microsoft.com/office/powerpoint/2010/main" val="2431792537"/>
              </p:ext>
            </p:extLst>
          </p:nvPr>
        </p:nvGraphicFramePr>
        <p:xfrm>
          <a:off x="380627" y="1609725"/>
          <a:ext cx="7768835" cy="2791036"/>
        </p:xfrm>
        <a:graphic>
          <a:graphicData uri="http://schemas.openxmlformats.org/drawingml/2006/chart">
            <c:chart xmlns:c="http://schemas.openxmlformats.org/drawingml/2006/chart" xmlns:r="http://schemas.openxmlformats.org/officeDocument/2006/relationships" r:id="rId3"/>
          </a:graphicData>
        </a:graphic>
      </p:graphicFrame>
      <p:grpSp>
        <p:nvGrpSpPr>
          <p:cNvPr id="17" name="Grupp 4"/>
          <p:cNvGrpSpPr/>
          <p:nvPr/>
        </p:nvGrpSpPr>
        <p:grpSpPr>
          <a:xfrm>
            <a:off x="5924809" y="4484706"/>
            <a:ext cx="2301226" cy="522097"/>
            <a:chOff x="5646929" y="308883"/>
            <a:chExt cx="2301226" cy="522097"/>
          </a:xfrm>
        </p:grpSpPr>
        <p:cxnSp>
          <p:nvCxnSpPr>
            <p:cNvPr id="18" name="Rak 5"/>
            <p:cNvCxnSpPr>
              <a:stCxn id="19" idx="1"/>
              <a:endCxn id="24" idx="1"/>
            </p:cNvCxnSpPr>
            <p:nvPr/>
          </p:nvCxnSpPr>
          <p:spPr>
            <a:xfrm flipV="1">
              <a:off x="5922338" y="421338"/>
              <a:ext cx="1806077" cy="1"/>
            </a:xfrm>
            <a:prstGeom prst="line">
              <a:avLst/>
            </a:prstGeom>
          </p:spPr>
          <p:style>
            <a:lnRef idx="1">
              <a:schemeClr val="dk1"/>
            </a:lnRef>
            <a:fillRef idx="0">
              <a:schemeClr val="dk1"/>
            </a:fillRef>
            <a:effectRef idx="0">
              <a:schemeClr val="dk1"/>
            </a:effectRef>
            <a:fontRef idx="minor">
              <a:schemeClr val="tx1"/>
            </a:fontRef>
          </p:style>
        </p:cxnSp>
        <p:sp>
          <p:nvSpPr>
            <p:cNvPr id="19" name="Rektangel 6"/>
            <p:cNvSpPr/>
            <p:nvPr/>
          </p:nvSpPr>
          <p:spPr>
            <a:xfrm>
              <a:off x="5922338" y="311469"/>
              <a:ext cx="219740" cy="21974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1</a:t>
              </a:r>
              <a:endParaRPr lang="sv-SE" sz="900" dirty="0"/>
            </a:p>
          </p:txBody>
        </p:sp>
        <p:sp>
          <p:nvSpPr>
            <p:cNvPr id="20" name="Rektangel 7"/>
            <p:cNvSpPr/>
            <p:nvPr/>
          </p:nvSpPr>
          <p:spPr>
            <a:xfrm>
              <a:off x="6283553" y="311469"/>
              <a:ext cx="219740" cy="21974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2</a:t>
              </a:r>
              <a:endParaRPr lang="sv-SE" sz="900" dirty="0"/>
            </a:p>
          </p:txBody>
        </p:sp>
        <p:sp>
          <p:nvSpPr>
            <p:cNvPr id="21" name="Rektangel 8"/>
            <p:cNvSpPr/>
            <p:nvPr/>
          </p:nvSpPr>
          <p:spPr>
            <a:xfrm>
              <a:off x="6644768" y="311468"/>
              <a:ext cx="219740" cy="219740"/>
            </a:xfrm>
            <a:prstGeom prst="rect">
              <a:avLst/>
            </a:prstGeom>
            <a:solidFill>
              <a:schemeClr val="accent5">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3</a:t>
              </a:r>
              <a:endParaRPr lang="sv-SE" sz="900" dirty="0"/>
            </a:p>
          </p:txBody>
        </p:sp>
        <p:sp>
          <p:nvSpPr>
            <p:cNvPr id="22" name="Rektangel 9"/>
            <p:cNvSpPr/>
            <p:nvPr/>
          </p:nvSpPr>
          <p:spPr>
            <a:xfrm>
              <a:off x="7005983" y="311468"/>
              <a:ext cx="219740" cy="219740"/>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4</a:t>
              </a:r>
              <a:endParaRPr lang="sv-SE" sz="900" dirty="0"/>
            </a:p>
          </p:txBody>
        </p:sp>
        <p:sp>
          <p:nvSpPr>
            <p:cNvPr id="23" name="Rektangel 10"/>
            <p:cNvSpPr/>
            <p:nvPr/>
          </p:nvSpPr>
          <p:spPr>
            <a:xfrm>
              <a:off x="7367198" y="308883"/>
              <a:ext cx="219740" cy="219740"/>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5</a:t>
              </a:r>
              <a:endParaRPr lang="sv-SE" sz="900" dirty="0"/>
            </a:p>
          </p:txBody>
        </p:sp>
        <p:sp>
          <p:nvSpPr>
            <p:cNvPr id="24" name="Rektangel 11"/>
            <p:cNvSpPr/>
            <p:nvPr/>
          </p:nvSpPr>
          <p:spPr>
            <a:xfrm>
              <a:off x="7728415" y="311468"/>
              <a:ext cx="219740" cy="219740"/>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a:t>
              </a:r>
              <a:endParaRPr lang="sv-SE" sz="900" dirty="0"/>
            </a:p>
          </p:txBody>
        </p:sp>
        <p:sp>
          <p:nvSpPr>
            <p:cNvPr id="25" name="textruta 12"/>
            <p:cNvSpPr txBox="1"/>
            <p:nvPr/>
          </p:nvSpPr>
          <p:spPr>
            <a:xfrm>
              <a:off x="5646929" y="492426"/>
              <a:ext cx="785486" cy="338554"/>
            </a:xfrm>
            <a:prstGeom prst="rect">
              <a:avLst/>
            </a:prstGeom>
            <a:noFill/>
          </p:spPr>
          <p:txBody>
            <a:bodyPr wrap="square" rtlCol="0">
              <a:spAutoFit/>
            </a:bodyPr>
            <a:lstStyle/>
            <a:p>
              <a:pPr algn="ctr"/>
              <a:r>
                <a:rPr lang="sv-SE" sz="800" dirty="0" smtClean="0"/>
                <a:t>Instämmer inte alls</a:t>
              </a:r>
              <a:endParaRPr lang="sv-SE" sz="800" dirty="0"/>
            </a:p>
          </p:txBody>
        </p:sp>
        <p:sp>
          <p:nvSpPr>
            <p:cNvPr id="26" name="textruta 13"/>
            <p:cNvSpPr txBox="1"/>
            <p:nvPr/>
          </p:nvSpPr>
          <p:spPr>
            <a:xfrm>
              <a:off x="7082554" y="492426"/>
              <a:ext cx="789028" cy="338554"/>
            </a:xfrm>
            <a:prstGeom prst="rect">
              <a:avLst/>
            </a:prstGeom>
            <a:noFill/>
          </p:spPr>
          <p:txBody>
            <a:bodyPr wrap="square" rtlCol="0">
              <a:spAutoFit/>
            </a:bodyPr>
            <a:lstStyle/>
            <a:p>
              <a:pPr algn="ctr"/>
              <a:r>
                <a:rPr lang="sv-SE" sz="800" dirty="0" smtClean="0"/>
                <a:t>Instämmer helt</a:t>
              </a:r>
              <a:endParaRPr lang="sv-SE" sz="800" dirty="0"/>
            </a:p>
          </p:txBody>
        </p:sp>
      </p:grpSp>
    </p:spTree>
    <p:extLst>
      <p:ext uri="{BB962C8B-B14F-4D97-AF65-F5344CB8AC3E}">
        <p14:creationId xmlns:p14="http://schemas.microsoft.com/office/powerpoint/2010/main" val="2457602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600" dirty="0" smtClean="0"/>
              <a:t>Svenskar och danskar är mest benägna att sjukanmäla sig på grund av stress på jobbet</a:t>
            </a:r>
            <a:endParaRPr lang="sv-SE" sz="1600" dirty="0"/>
          </a:p>
        </p:txBody>
      </p:sp>
      <p:graphicFrame>
        <p:nvGraphicFramePr>
          <p:cNvPr id="4" name="Platshållare för innehåll 4"/>
          <p:cNvGraphicFramePr>
            <a:graphicFrameLocks/>
          </p:cNvGraphicFramePr>
          <p:nvPr>
            <p:extLst>
              <p:ext uri="{D42A27DB-BD31-4B8C-83A1-F6EECF244321}">
                <p14:modId xmlns:p14="http://schemas.microsoft.com/office/powerpoint/2010/main" val="2896258336"/>
              </p:ext>
            </p:extLst>
          </p:nvPr>
        </p:nvGraphicFramePr>
        <p:xfrm>
          <a:off x="380627" y="1609725"/>
          <a:ext cx="7768835" cy="2791036"/>
        </p:xfrm>
        <a:graphic>
          <a:graphicData uri="http://schemas.openxmlformats.org/drawingml/2006/chart">
            <c:chart xmlns:c="http://schemas.openxmlformats.org/drawingml/2006/chart" xmlns:r="http://schemas.openxmlformats.org/officeDocument/2006/relationships" r:id="rId3"/>
          </a:graphicData>
        </a:graphic>
      </p:graphicFrame>
      <p:sp>
        <p:nvSpPr>
          <p:cNvPr id="15" name="Rektangel 14"/>
          <p:cNvSpPr/>
          <p:nvPr/>
        </p:nvSpPr>
        <p:spPr>
          <a:xfrm>
            <a:off x="127589" y="4666212"/>
            <a:ext cx="8920717" cy="276999"/>
          </a:xfrm>
          <a:prstGeom prst="rect">
            <a:avLst/>
          </a:prstGeom>
        </p:spPr>
        <p:txBody>
          <a:bodyPr wrap="square">
            <a:spAutoFit/>
          </a:bodyPr>
          <a:lstStyle/>
          <a:p>
            <a:r>
              <a:rPr lang="sv-SE" sz="1200" i="1" dirty="0" smtClean="0"/>
              <a:t>Hur väl instämmer du i följande påståenden? n=4044</a:t>
            </a:r>
            <a:endParaRPr lang="sv-SE" sz="1200" i="1" dirty="0"/>
          </a:p>
        </p:txBody>
      </p:sp>
      <p:sp>
        <p:nvSpPr>
          <p:cNvPr id="3" name="TextBox 2"/>
          <p:cNvSpPr txBox="1"/>
          <p:nvPr/>
        </p:nvSpPr>
        <p:spPr>
          <a:xfrm>
            <a:off x="750911" y="1332726"/>
            <a:ext cx="4690708" cy="276999"/>
          </a:xfrm>
          <a:prstGeom prst="rect">
            <a:avLst/>
          </a:prstGeom>
          <a:noFill/>
        </p:spPr>
        <p:txBody>
          <a:bodyPr wrap="none" rtlCol="0">
            <a:spAutoFit/>
          </a:bodyPr>
          <a:lstStyle/>
          <a:p>
            <a:r>
              <a:rPr lang="sv-SE" sz="1200" dirty="0"/>
              <a:t>Jag har anmält mig sjuk på grund av hög stress på arbetsplatsen</a:t>
            </a:r>
          </a:p>
        </p:txBody>
      </p:sp>
      <p:graphicFrame>
        <p:nvGraphicFramePr>
          <p:cNvPr id="16" name="Platshållare för innehåll 4"/>
          <p:cNvGraphicFramePr>
            <a:graphicFrameLocks/>
          </p:cNvGraphicFramePr>
          <p:nvPr>
            <p:extLst>
              <p:ext uri="{D42A27DB-BD31-4B8C-83A1-F6EECF244321}">
                <p14:modId xmlns:p14="http://schemas.microsoft.com/office/powerpoint/2010/main" val="2085942916"/>
              </p:ext>
            </p:extLst>
          </p:nvPr>
        </p:nvGraphicFramePr>
        <p:xfrm>
          <a:off x="380627" y="3043746"/>
          <a:ext cx="7768835" cy="2791036"/>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2"/>
          <p:cNvSpPr txBox="1"/>
          <p:nvPr/>
        </p:nvSpPr>
        <p:spPr>
          <a:xfrm>
            <a:off x="750911" y="2766747"/>
            <a:ext cx="4490332" cy="276999"/>
          </a:xfrm>
          <a:prstGeom prst="rect">
            <a:avLst/>
          </a:prstGeom>
          <a:noFill/>
        </p:spPr>
        <p:txBody>
          <a:bodyPr wrap="none" rtlCol="0">
            <a:spAutoFit/>
          </a:bodyPr>
          <a:lstStyle/>
          <a:p>
            <a:r>
              <a:rPr lang="sv-SE" sz="1200" dirty="0"/>
              <a:t>Jag behöver jobba hemma ibland för att kunna koncentrera </a:t>
            </a:r>
            <a:r>
              <a:rPr lang="sv-SE" sz="1200" dirty="0" smtClean="0"/>
              <a:t>mig</a:t>
            </a:r>
            <a:endParaRPr lang="sv-SE" sz="1200" dirty="0"/>
          </a:p>
        </p:txBody>
      </p:sp>
      <p:sp>
        <p:nvSpPr>
          <p:cNvPr id="19" name="Rectangle 18"/>
          <p:cNvSpPr/>
          <p:nvPr/>
        </p:nvSpPr>
        <p:spPr>
          <a:xfrm>
            <a:off x="108539" y="104775"/>
            <a:ext cx="2434636" cy="2095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dirty="0" smtClean="0">
                <a:solidFill>
                  <a:schemeClr val="tx1"/>
                </a:solidFill>
              </a:rPr>
              <a:t>Landsspecifika resultat</a:t>
            </a:r>
            <a:endParaRPr lang="sv-SE" sz="1200" dirty="0">
              <a:solidFill>
                <a:schemeClr val="tx1"/>
              </a:solidFill>
            </a:endParaRPr>
          </a:p>
        </p:txBody>
      </p:sp>
      <p:grpSp>
        <p:nvGrpSpPr>
          <p:cNvPr id="20" name="Grupp 4"/>
          <p:cNvGrpSpPr/>
          <p:nvPr/>
        </p:nvGrpSpPr>
        <p:grpSpPr>
          <a:xfrm>
            <a:off x="5924809" y="4484706"/>
            <a:ext cx="2301226" cy="522097"/>
            <a:chOff x="5646929" y="308883"/>
            <a:chExt cx="2301226" cy="522097"/>
          </a:xfrm>
        </p:grpSpPr>
        <p:cxnSp>
          <p:nvCxnSpPr>
            <p:cNvPr id="21" name="Rak 5"/>
            <p:cNvCxnSpPr>
              <a:stCxn id="22" idx="1"/>
              <a:endCxn id="27" idx="1"/>
            </p:cNvCxnSpPr>
            <p:nvPr/>
          </p:nvCxnSpPr>
          <p:spPr>
            <a:xfrm flipV="1">
              <a:off x="5922338" y="421338"/>
              <a:ext cx="1806077" cy="1"/>
            </a:xfrm>
            <a:prstGeom prst="line">
              <a:avLst/>
            </a:prstGeom>
          </p:spPr>
          <p:style>
            <a:lnRef idx="1">
              <a:schemeClr val="dk1"/>
            </a:lnRef>
            <a:fillRef idx="0">
              <a:schemeClr val="dk1"/>
            </a:fillRef>
            <a:effectRef idx="0">
              <a:schemeClr val="dk1"/>
            </a:effectRef>
            <a:fontRef idx="minor">
              <a:schemeClr val="tx1"/>
            </a:fontRef>
          </p:style>
        </p:cxnSp>
        <p:sp>
          <p:nvSpPr>
            <p:cNvPr id="22" name="Rektangel 6"/>
            <p:cNvSpPr/>
            <p:nvPr/>
          </p:nvSpPr>
          <p:spPr>
            <a:xfrm>
              <a:off x="5922338" y="311469"/>
              <a:ext cx="219740" cy="21974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1</a:t>
              </a:r>
              <a:endParaRPr lang="sv-SE" sz="900" dirty="0"/>
            </a:p>
          </p:txBody>
        </p:sp>
        <p:sp>
          <p:nvSpPr>
            <p:cNvPr id="23" name="Rektangel 7"/>
            <p:cNvSpPr/>
            <p:nvPr/>
          </p:nvSpPr>
          <p:spPr>
            <a:xfrm>
              <a:off x="6283553" y="311469"/>
              <a:ext cx="219740" cy="21974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2</a:t>
              </a:r>
              <a:endParaRPr lang="sv-SE" sz="900" dirty="0"/>
            </a:p>
          </p:txBody>
        </p:sp>
        <p:sp>
          <p:nvSpPr>
            <p:cNvPr id="24" name="Rektangel 8"/>
            <p:cNvSpPr/>
            <p:nvPr/>
          </p:nvSpPr>
          <p:spPr>
            <a:xfrm>
              <a:off x="6644768" y="311468"/>
              <a:ext cx="219740" cy="219740"/>
            </a:xfrm>
            <a:prstGeom prst="rect">
              <a:avLst/>
            </a:prstGeom>
            <a:solidFill>
              <a:schemeClr val="accent5">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3</a:t>
              </a:r>
              <a:endParaRPr lang="sv-SE" sz="900" dirty="0"/>
            </a:p>
          </p:txBody>
        </p:sp>
        <p:sp>
          <p:nvSpPr>
            <p:cNvPr id="25" name="Rektangel 9"/>
            <p:cNvSpPr/>
            <p:nvPr/>
          </p:nvSpPr>
          <p:spPr>
            <a:xfrm>
              <a:off x="7005983" y="311468"/>
              <a:ext cx="219740" cy="219740"/>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4</a:t>
              </a:r>
              <a:endParaRPr lang="sv-SE" sz="900" dirty="0"/>
            </a:p>
          </p:txBody>
        </p:sp>
        <p:sp>
          <p:nvSpPr>
            <p:cNvPr id="26" name="Rektangel 10"/>
            <p:cNvSpPr/>
            <p:nvPr/>
          </p:nvSpPr>
          <p:spPr>
            <a:xfrm>
              <a:off x="7367198" y="308883"/>
              <a:ext cx="219740" cy="219740"/>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5</a:t>
              </a:r>
              <a:endParaRPr lang="sv-SE" sz="900" dirty="0"/>
            </a:p>
          </p:txBody>
        </p:sp>
        <p:sp>
          <p:nvSpPr>
            <p:cNvPr id="27" name="Rektangel 11"/>
            <p:cNvSpPr/>
            <p:nvPr/>
          </p:nvSpPr>
          <p:spPr>
            <a:xfrm>
              <a:off x="7728415" y="311468"/>
              <a:ext cx="219740" cy="219740"/>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a:t>
              </a:r>
              <a:endParaRPr lang="sv-SE" sz="900" dirty="0"/>
            </a:p>
          </p:txBody>
        </p:sp>
        <p:sp>
          <p:nvSpPr>
            <p:cNvPr id="28" name="textruta 12"/>
            <p:cNvSpPr txBox="1"/>
            <p:nvPr/>
          </p:nvSpPr>
          <p:spPr>
            <a:xfrm>
              <a:off x="5646929" y="492426"/>
              <a:ext cx="785486" cy="338554"/>
            </a:xfrm>
            <a:prstGeom prst="rect">
              <a:avLst/>
            </a:prstGeom>
            <a:noFill/>
          </p:spPr>
          <p:txBody>
            <a:bodyPr wrap="square" rtlCol="0">
              <a:spAutoFit/>
            </a:bodyPr>
            <a:lstStyle/>
            <a:p>
              <a:pPr algn="ctr"/>
              <a:r>
                <a:rPr lang="sv-SE" sz="800" dirty="0" smtClean="0"/>
                <a:t>Instämmer inte alls</a:t>
              </a:r>
              <a:endParaRPr lang="sv-SE" sz="800" dirty="0"/>
            </a:p>
          </p:txBody>
        </p:sp>
        <p:sp>
          <p:nvSpPr>
            <p:cNvPr id="29" name="textruta 13"/>
            <p:cNvSpPr txBox="1"/>
            <p:nvPr/>
          </p:nvSpPr>
          <p:spPr>
            <a:xfrm>
              <a:off x="7082554" y="492426"/>
              <a:ext cx="789028" cy="338554"/>
            </a:xfrm>
            <a:prstGeom prst="rect">
              <a:avLst/>
            </a:prstGeom>
            <a:noFill/>
          </p:spPr>
          <p:txBody>
            <a:bodyPr wrap="square" rtlCol="0">
              <a:spAutoFit/>
            </a:bodyPr>
            <a:lstStyle/>
            <a:p>
              <a:pPr algn="ctr"/>
              <a:r>
                <a:rPr lang="sv-SE" sz="800" dirty="0" smtClean="0"/>
                <a:t>Instämmer helt</a:t>
              </a:r>
              <a:endParaRPr lang="sv-SE" sz="800" dirty="0"/>
            </a:p>
          </p:txBody>
        </p:sp>
      </p:grpSp>
    </p:spTree>
    <p:extLst>
      <p:ext uri="{BB962C8B-B14F-4D97-AF65-F5344CB8AC3E}">
        <p14:creationId xmlns:p14="http://schemas.microsoft.com/office/powerpoint/2010/main" val="38718936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800" dirty="0" smtClean="0"/>
              <a:t>En fjärdedel av danskarna, norrmännen och svenskarna har missat viktiga händelser i sina liv på grund av en hög arbetsbelastning</a:t>
            </a:r>
            <a:endParaRPr lang="sv-SE" sz="1800" dirty="0"/>
          </a:p>
        </p:txBody>
      </p:sp>
      <p:graphicFrame>
        <p:nvGraphicFramePr>
          <p:cNvPr id="4" name="Platshållare för innehåll 4"/>
          <p:cNvGraphicFramePr>
            <a:graphicFrameLocks/>
          </p:cNvGraphicFramePr>
          <p:nvPr>
            <p:extLst>
              <p:ext uri="{D42A27DB-BD31-4B8C-83A1-F6EECF244321}">
                <p14:modId xmlns:p14="http://schemas.microsoft.com/office/powerpoint/2010/main" val="236114932"/>
              </p:ext>
            </p:extLst>
          </p:nvPr>
        </p:nvGraphicFramePr>
        <p:xfrm>
          <a:off x="380627" y="1609725"/>
          <a:ext cx="7768835" cy="2791036"/>
        </p:xfrm>
        <a:graphic>
          <a:graphicData uri="http://schemas.openxmlformats.org/drawingml/2006/chart">
            <c:chart xmlns:c="http://schemas.openxmlformats.org/drawingml/2006/chart" xmlns:r="http://schemas.openxmlformats.org/officeDocument/2006/relationships" r:id="rId3"/>
          </a:graphicData>
        </a:graphic>
      </p:graphicFrame>
      <p:sp>
        <p:nvSpPr>
          <p:cNvPr id="15" name="Rektangel 14"/>
          <p:cNvSpPr/>
          <p:nvPr/>
        </p:nvSpPr>
        <p:spPr>
          <a:xfrm>
            <a:off x="127589" y="4666212"/>
            <a:ext cx="8920717" cy="276999"/>
          </a:xfrm>
          <a:prstGeom prst="rect">
            <a:avLst/>
          </a:prstGeom>
        </p:spPr>
        <p:txBody>
          <a:bodyPr wrap="square">
            <a:spAutoFit/>
          </a:bodyPr>
          <a:lstStyle/>
          <a:p>
            <a:r>
              <a:rPr lang="sv-SE" sz="1200" i="1" dirty="0" smtClean="0"/>
              <a:t>Hur väl instämmer du i följande påståenden? n=4044</a:t>
            </a:r>
            <a:endParaRPr lang="sv-SE" sz="1200" i="1" dirty="0"/>
          </a:p>
        </p:txBody>
      </p:sp>
      <p:sp>
        <p:nvSpPr>
          <p:cNvPr id="3" name="TextBox 2"/>
          <p:cNvSpPr txBox="1"/>
          <p:nvPr/>
        </p:nvSpPr>
        <p:spPr>
          <a:xfrm>
            <a:off x="750911" y="1332726"/>
            <a:ext cx="5848076" cy="276999"/>
          </a:xfrm>
          <a:prstGeom prst="rect">
            <a:avLst/>
          </a:prstGeom>
          <a:noFill/>
        </p:spPr>
        <p:txBody>
          <a:bodyPr wrap="none" rtlCol="0">
            <a:spAutoFit/>
          </a:bodyPr>
          <a:lstStyle/>
          <a:p>
            <a:r>
              <a:rPr lang="sv-SE" sz="1200" dirty="0"/>
              <a:t>Jag har missat viktiga händelser i mitt privatliv på grund av för hög arbetsbelastning</a:t>
            </a:r>
          </a:p>
        </p:txBody>
      </p:sp>
      <p:graphicFrame>
        <p:nvGraphicFramePr>
          <p:cNvPr id="16" name="Platshållare för innehåll 4"/>
          <p:cNvGraphicFramePr>
            <a:graphicFrameLocks/>
          </p:cNvGraphicFramePr>
          <p:nvPr>
            <p:extLst>
              <p:ext uri="{D42A27DB-BD31-4B8C-83A1-F6EECF244321}">
                <p14:modId xmlns:p14="http://schemas.microsoft.com/office/powerpoint/2010/main" val="4154554322"/>
              </p:ext>
            </p:extLst>
          </p:nvPr>
        </p:nvGraphicFramePr>
        <p:xfrm>
          <a:off x="380627" y="3043746"/>
          <a:ext cx="7768835" cy="2791036"/>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2"/>
          <p:cNvSpPr txBox="1"/>
          <p:nvPr/>
        </p:nvSpPr>
        <p:spPr>
          <a:xfrm>
            <a:off x="750911" y="2766747"/>
            <a:ext cx="6128601" cy="276999"/>
          </a:xfrm>
          <a:prstGeom prst="rect">
            <a:avLst/>
          </a:prstGeom>
          <a:noFill/>
        </p:spPr>
        <p:txBody>
          <a:bodyPr wrap="none" rtlCol="0">
            <a:spAutoFit/>
          </a:bodyPr>
          <a:lstStyle/>
          <a:p>
            <a:r>
              <a:rPr lang="sv-SE" sz="1200" dirty="0"/>
              <a:t>Min arbetsplats är utformad på ett sätt som gör att jag presterar sämre än min </a:t>
            </a:r>
            <a:r>
              <a:rPr lang="sv-SE" sz="1200" dirty="0" smtClean="0"/>
              <a:t>potential</a:t>
            </a:r>
            <a:endParaRPr lang="sv-SE" sz="1200" dirty="0"/>
          </a:p>
        </p:txBody>
      </p:sp>
      <p:sp>
        <p:nvSpPr>
          <p:cNvPr id="19" name="Rectangle 18"/>
          <p:cNvSpPr/>
          <p:nvPr/>
        </p:nvSpPr>
        <p:spPr>
          <a:xfrm>
            <a:off x="108539" y="104775"/>
            <a:ext cx="2434636" cy="2095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dirty="0" smtClean="0">
                <a:solidFill>
                  <a:schemeClr val="tx1"/>
                </a:solidFill>
              </a:rPr>
              <a:t>Landsspecifika resultat</a:t>
            </a:r>
            <a:endParaRPr lang="sv-SE" sz="1200" dirty="0">
              <a:solidFill>
                <a:schemeClr val="tx1"/>
              </a:solidFill>
            </a:endParaRPr>
          </a:p>
        </p:txBody>
      </p:sp>
      <p:grpSp>
        <p:nvGrpSpPr>
          <p:cNvPr id="20" name="Grupp 4"/>
          <p:cNvGrpSpPr/>
          <p:nvPr/>
        </p:nvGrpSpPr>
        <p:grpSpPr>
          <a:xfrm>
            <a:off x="5924809" y="4484706"/>
            <a:ext cx="2301226" cy="522097"/>
            <a:chOff x="5646929" y="308883"/>
            <a:chExt cx="2301226" cy="522097"/>
          </a:xfrm>
        </p:grpSpPr>
        <p:cxnSp>
          <p:nvCxnSpPr>
            <p:cNvPr id="21" name="Rak 5"/>
            <p:cNvCxnSpPr>
              <a:stCxn id="22" idx="1"/>
              <a:endCxn id="27" idx="1"/>
            </p:cNvCxnSpPr>
            <p:nvPr/>
          </p:nvCxnSpPr>
          <p:spPr>
            <a:xfrm flipV="1">
              <a:off x="5922338" y="421338"/>
              <a:ext cx="1806077" cy="1"/>
            </a:xfrm>
            <a:prstGeom prst="line">
              <a:avLst/>
            </a:prstGeom>
          </p:spPr>
          <p:style>
            <a:lnRef idx="1">
              <a:schemeClr val="dk1"/>
            </a:lnRef>
            <a:fillRef idx="0">
              <a:schemeClr val="dk1"/>
            </a:fillRef>
            <a:effectRef idx="0">
              <a:schemeClr val="dk1"/>
            </a:effectRef>
            <a:fontRef idx="minor">
              <a:schemeClr val="tx1"/>
            </a:fontRef>
          </p:style>
        </p:cxnSp>
        <p:sp>
          <p:nvSpPr>
            <p:cNvPr id="22" name="Rektangel 6"/>
            <p:cNvSpPr/>
            <p:nvPr/>
          </p:nvSpPr>
          <p:spPr>
            <a:xfrm>
              <a:off x="5922338" y="311469"/>
              <a:ext cx="219740" cy="21974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1</a:t>
              </a:r>
              <a:endParaRPr lang="sv-SE" sz="900" dirty="0"/>
            </a:p>
          </p:txBody>
        </p:sp>
        <p:sp>
          <p:nvSpPr>
            <p:cNvPr id="23" name="Rektangel 7"/>
            <p:cNvSpPr/>
            <p:nvPr/>
          </p:nvSpPr>
          <p:spPr>
            <a:xfrm>
              <a:off x="6283553" y="311469"/>
              <a:ext cx="219740" cy="21974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2</a:t>
              </a:r>
              <a:endParaRPr lang="sv-SE" sz="900" dirty="0"/>
            </a:p>
          </p:txBody>
        </p:sp>
        <p:sp>
          <p:nvSpPr>
            <p:cNvPr id="24" name="Rektangel 8"/>
            <p:cNvSpPr/>
            <p:nvPr/>
          </p:nvSpPr>
          <p:spPr>
            <a:xfrm>
              <a:off x="6644768" y="311468"/>
              <a:ext cx="219740" cy="219740"/>
            </a:xfrm>
            <a:prstGeom prst="rect">
              <a:avLst/>
            </a:prstGeom>
            <a:solidFill>
              <a:schemeClr val="accent5">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3</a:t>
              </a:r>
              <a:endParaRPr lang="sv-SE" sz="900" dirty="0"/>
            </a:p>
          </p:txBody>
        </p:sp>
        <p:sp>
          <p:nvSpPr>
            <p:cNvPr id="25" name="Rektangel 9"/>
            <p:cNvSpPr/>
            <p:nvPr/>
          </p:nvSpPr>
          <p:spPr>
            <a:xfrm>
              <a:off x="7005983" y="311468"/>
              <a:ext cx="219740" cy="219740"/>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4</a:t>
              </a:r>
              <a:endParaRPr lang="sv-SE" sz="900" dirty="0"/>
            </a:p>
          </p:txBody>
        </p:sp>
        <p:sp>
          <p:nvSpPr>
            <p:cNvPr id="26" name="Rektangel 10"/>
            <p:cNvSpPr/>
            <p:nvPr/>
          </p:nvSpPr>
          <p:spPr>
            <a:xfrm>
              <a:off x="7367198" y="308883"/>
              <a:ext cx="219740" cy="219740"/>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5</a:t>
              </a:r>
              <a:endParaRPr lang="sv-SE" sz="900" dirty="0"/>
            </a:p>
          </p:txBody>
        </p:sp>
        <p:sp>
          <p:nvSpPr>
            <p:cNvPr id="27" name="Rektangel 11"/>
            <p:cNvSpPr/>
            <p:nvPr/>
          </p:nvSpPr>
          <p:spPr>
            <a:xfrm>
              <a:off x="7728415" y="311468"/>
              <a:ext cx="219740" cy="219740"/>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a:t>
              </a:r>
              <a:endParaRPr lang="sv-SE" sz="900" dirty="0"/>
            </a:p>
          </p:txBody>
        </p:sp>
        <p:sp>
          <p:nvSpPr>
            <p:cNvPr id="28" name="textruta 12"/>
            <p:cNvSpPr txBox="1"/>
            <p:nvPr/>
          </p:nvSpPr>
          <p:spPr>
            <a:xfrm>
              <a:off x="5646929" y="492426"/>
              <a:ext cx="785486" cy="338554"/>
            </a:xfrm>
            <a:prstGeom prst="rect">
              <a:avLst/>
            </a:prstGeom>
            <a:noFill/>
          </p:spPr>
          <p:txBody>
            <a:bodyPr wrap="square" rtlCol="0">
              <a:spAutoFit/>
            </a:bodyPr>
            <a:lstStyle/>
            <a:p>
              <a:pPr algn="ctr"/>
              <a:r>
                <a:rPr lang="sv-SE" sz="800" dirty="0" smtClean="0"/>
                <a:t>Instämmer inte alls</a:t>
              </a:r>
              <a:endParaRPr lang="sv-SE" sz="800" dirty="0"/>
            </a:p>
          </p:txBody>
        </p:sp>
        <p:sp>
          <p:nvSpPr>
            <p:cNvPr id="29" name="textruta 13"/>
            <p:cNvSpPr txBox="1"/>
            <p:nvPr/>
          </p:nvSpPr>
          <p:spPr>
            <a:xfrm>
              <a:off x="7082554" y="492426"/>
              <a:ext cx="789028" cy="338554"/>
            </a:xfrm>
            <a:prstGeom prst="rect">
              <a:avLst/>
            </a:prstGeom>
            <a:noFill/>
          </p:spPr>
          <p:txBody>
            <a:bodyPr wrap="square" rtlCol="0">
              <a:spAutoFit/>
            </a:bodyPr>
            <a:lstStyle/>
            <a:p>
              <a:pPr algn="ctr"/>
              <a:r>
                <a:rPr lang="sv-SE" sz="800" dirty="0" smtClean="0"/>
                <a:t>Instämmer helt</a:t>
              </a:r>
              <a:endParaRPr lang="sv-SE" sz="800" dirty="0"/>
            </a:p>
          </p:txBody>
        </p:sp>
      </p:grpSp>
    </p:spTree>
    <p:extLst>
      <p:ext uri="{BB962C8B-B14F-4D97-AF65-F5344CB8AC3E}">
        <p14:creationId xmlns:p14="http://schemas.microsoft.com/office/powerpoint/2010/main" val="244685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800" dirty="0" smtClean="0"/>
              <a:t>2 av 5 svenskar säger att de presterar sämre på jobbet till följd av hög stress på arbetsplatsen</a:t>
            </a:r>
            <a:endParaRPr lang="sv-SE" sz="1800" dirty="0"/>
          </a:p>
        </p:txBody>
      </p:sp>
      <p:graphicFrame>
        <p:nvGraphicFramePr>
          <p:cNvPr id="4" name="Platshållare för innehåll 4"/>
          <p:cNvGraphicFramePr>
            <a:graphicFrameLocks/>
          </p:cNvGraphicFramePr>
          <p:nvPr>
            <p:extLst>
              <p:ext uri="{D42A27DB-BD31-4B8C-83A1-F6EECF244321}">
                <p14:modId xmlns:p14="http://schemas.microsoft.com/office/powerpoint/2010/main" val="2926377885"/>
              </p:ext>
            </p:extLst>
          </p:nvPr>
        </p:nvGraphicFramePr>
        <p:xfrm>
          <a:off x="380627" y="1609725"/>
          <a:ext cx="7768835" cy="2791036"/>
        </p:xfrm>
        <a:graphic>
          <a:graphicData uri="http://schemas.openxmlformats.org/drawingml/2006/chart">
            <c:chart xmlns:c="http://schemas.openxmlformats.org/drawingml/2006/chart" xmlns:r="http://schemas.openxmlformats.org/officeDocument/2006/relationships" r:id="rId3"/>
          </a:graphicData>
        </a:graphic>
      </p:graphicFrame>
      <p:sp>
        <p:nvSpPr>
          <p:cNvPr id="15" name="Rektangel 14"/>
          <p:cNvSpPr/>
          <p:nvPr/>
        </p:nvSpPr>
        <p:spPr>
          <a:xfrm>
            <a:off x="127589" y="4666212"/>
            <a:ext cx="8920717" cy="276999"/>
          </a:xfrm>
          <a:prstGeom prst="rect">
            <a:avLst/>
          </a:prstGeom>
        </p:spPr>
        <p:txBody>
          <a:bodyPr wrap="square">
            <a:spAutoFit/>
          </a:bodyPr>
          <a:lstStyle/>
          <a:p>
            <a:r>
              <a:rPr lang="sv-SE" sz="1200" i="1" dirty="0" smtClean="0"/>
              <a:t>Hur väl instämmer du i följande påståenden? n=4044</a:t>
            </a:r>
            <a:endParaRPr lang="sv-SE" sz="1200" i="1" dirty="0"/>
          </a:p>
        </p:txBody>
      </p:sp>
      <p:sp>
        <p:nvSpPr>
          <p:cNvPr id="3" name="TextBox 2"/>
          <p:cNvSpPr txBox="1"/>
          <p:nvPr/>
        </p:nvSpPr>
        <p:spPr>
          <a:xfrm>
            <a:off x="750911" y="1332726"/>
            <a:ext cx="4289957" cy="276999"/>
          </a:xfrm>
          <a:prstGeom prst="rect">
            <a:avLst/>
          </a:prstGeom>
          <a:noFill/>
        </p:spPr>
        <p:txBody>
          <a:bodyPr wrap="none" rtlCol="0">
            <a:spAutoFit/>
          </a:bodyPr>
          <a:lstStyle/>
          <a:p>
            <a:r>
              <a:rPr lang="sv-SE" sz="1200" dirty="0"/>
              <a:t>Hög stress på min arbetsplats påverkar mitt privatliv negativt</a:t>
            </a:r>
          </a:p>
        </p:txBody>
      </p:sp>
      <p:graphicFrame>
        <p:nvGraphicFramePr>
          <p:cNvPr id="16" name="Platshållare för innehåll 4"/>
          <p:cNvGraphicFramePr>
            <a:graphicFrameLocks/>
          </p:cNvGraphicFramePr>
          <p:nvPr>
            <p:extLst>
              <p:ext uri="{D42A27DB-BD31-4B8C-83A1-F6EECF244321}">
                <p14:modId xmlns:p14="http://schemas.microsoft.com/office/powerpoint/2010/main" val="458249774"/>
              </p:ext>
            </p:extLst>
          </p:nvPr>
        </p:nvGraphicFramePr>
        <p:xfrm>
          <a:off x="380627" y="3043746"/>
          <a:ext cx="7768835" cy="2791036"/>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2"/>
          <p:cNvSpPr txBox="1"/>
          <p:nvPr/>
        </p:nvSpPr>
        <p:spPr>
          <a:xfrm>
            <a:off x="750911" y="2766747"/>
            <a:ext cx="3820277" cy="276999"/>
          </a:xfrm>
          <a:prstGeom prst="rect">
            <a:avLst/>
          </a:prstGeom>
          <a:noFill/>
        </p:spPr>
        <p:txBody>
          <a:bodyPr wrap="none" rtlCol="0">
            <a:spAutoFit/>
          </a:bodyPr>
          <a:lstStyle/>
          <a:p>
            <a:r>
              <a:rPr lang="sv-SE" sz="1200" dirty="0"/>
              <a:t>Stress på jobbet gör att jag presterar sämre på </a:t>
            </a:r>
            <a:r>
              <a:rPr lang="sv-SE" sz="1200" dirty="0" smtClean="0"/>
              <a:t>jobbet</a:t>
            </a:r>
            <a:endParaRPr lang="sv-SE" sz="1200" dirty="0"/>
          </a:p>
        </p:txBody>
      </p:sp>
      <p:sp>
        <p:nvSpPr>
          <p:cNvPr id="19" name="Rectangle 18"/>
          <p:cNvSpPr/>
          <p:nvPr/>
        </p:nvSpPr>
        <p:spPr>
          <a:xfrm>
            <a:off x="108539" y="104775"/>
            <a:ext cx="2434636" cy="2095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dirty="0" smtClean="0">
                <a:solidFill>
                  <a:schemeClr val="tx1"/>
                </a:solidFill>
              </a:rPr>
              <a:t>Landsspecifika resultat</a:t>
            </a:r>
            <a:endParaRPr lang="sv-SE" sz="1200" dirty="0">
              <a:solidFill>
                <a:schemeClr val="tx1"/>
              </a:solidFill>
            </a:endParaRPr>
          </a:p>
        </p:txBody>
      </p:sp>
      <p:grpSp>
        <p:nvGrpSpPr>
          <p:cNvPr id="20" name="Grupp 4"/>
          <p:cNvGrpSpPr/>
          <p:nvPr/>
        </p:nvGrpSpPr>
        <p:grpSpPr>
          <a:xfrm>
            <a:off x="5924809" y="4484706"/>
            <a:ext cx="2301226" cy="522097"/>
            <a:chOff x="5646929" y="308883"/>
            <a:chExt cx="2301226" cy="522097"/>
          </a:xfrm>
        </p:grpSpPr>
        <p:cxnSp>
          <p:nvCxnSpPr>
            <p:cNvPr id="21" name="Rak 5"/>
            <p:cNvCxnSpPr>
              <a:stCxn id="22" idx="1"/>
              <a:endCxn id="27" idx="1"/>
            </p:cNvCxnSpPr>
            <p:nvPr/>
          </p:nvCxnSpPr>
          <p:spPr>
            <a:xfrm flipV="1">
              <a:off x="5922338" y="421338"/>
              <a:ext cx="1806077" cy="1"/>
            </a:xfrm>
            <a:prstGeom prst="line">
              <a:avLst/>
            </a:prstGeom>
          </p:spPr>
          <p:style>
            <a:lnRef idx="1">
              <a:schemeClr val="dk1"/>
            </a:lnRef>
            <a:fillRef idx="0">
              <a:schemeClr val="dk1"/>
            </a:fillRef>
            <a:effectRef idx="0">
              <a:schemeClr val="dk1"/>
            </a:effectRef>
            <a:fontRef idx="minor">
              <a:schemeClr val="tx1"/>
            </a:fontRef>
          </p:style>
        </p:cxnSp>
        <p:sp>
          <p:nvSpPr>
            <p:cNvPr id="22" name="Rektangel 6"/>
            <p:cNvSpPr/>
            <p:nvPr/>
          </p:nvSpPr>
          <p:spPr>
            <a:xfrm>
              <a:off x="5922338" y="311469"/>
              <a:ext cx="219740" cy="21974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1</a:t>
              </a:r>
              <a:endParaRPr lang="sv-SE" sz="900" dirty="0"/>
            </a:p>
          </p:txBody>
        </p:sp>
        <p:sp>
          <p:nvSpPr>
            <p:cNvPr id="23" name="Rektangel 7"/>
            <p:cNvSpPr/>
            <p:nvPr/>
          </p:nvSpPr>
          <p:spPr>
            <a:xfrm>
              <a:off x="6283553" y="311469"/>
              <a:ext cx="219740" cy="21974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2</a:t>
              </a:r>
              <a:endParaRPr lang="sv-SE" sz="900" dirty="0"/>
            </a:p>
          </p:txBody>
        </p:sp>
        <p:sp>
          <p:nvSpPr>
            <p:cNvPr id="24" name="Rektangel 8"/>
            <p:cNvSpPr/>
            <p:nvPr/>
          </p:nvSpPr>
          <p:spPr>
            <a:xfrm>
              <a:off x="6644768" y="311468"/>
              <a:ext cx="219740" cy="219740"/>
            </a:xfrm>
            <a:prstGeom prst="rect">
              <a:avLst/>
            </a:prstGeom>
            <a:solidFill>
              <a:schemeClr val="accent5">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3</a:t>
              </a:r>
              <a:endParaRPr lang="sv-SE" sz="900" dirty="0"/>
            </a:p>
          </p:txBody>
        </p:sp>
        <p:sp>
          <p:nvSpPr>
            <p:cNvPr id="25" name="Rektangel 9"/>
            <p:cNvSpPr/>
            <p:nvPr/>
          </p:nvSpPr>
          <p:spPr>
            <a:xfrm>
              <a:off x="7005983" y="311468"/>
              <a:ext cx="219740" cy="219740"/>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4</a:t>
              </a:r>
              <a:endParaRPr lang="sv-SE" sz="900" dirty="0"/>
            </a:p>
          </p:txBody>
        </p:sp>
        <p:sp>
          <p:nvSpPr>
            <p:cNvPr id="26" name="Rektangel 10"/>
            <p:cNvSpPr/>
            <p:nvPr/>
          </p:nvSpPr>
          <p:spPr>
            <a:xfrm>
              <a:off x="7367198" y="308883"/>
              <a:ext cx="219740" cy="219740"/>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5</a:t>
              </a:r>
              <a:endParaRPr lang="sv-SE" sz="900" dirty="0"/>
            </a:p>
          </p:txBody>
        </p:sp>
        <p:sp>
          <p:nvSpPr>
            <p:cNvPr id="27" name="Rektangel 11"/>
            <p:cNvSpPr/>
            <p:nvPr/>
          </p:nvSpPr>
          <p:spPr>
            <a:xfrm>
              <a:off x="7728415" y="311468"/>
              <a:ext cx="219740" cy="219740"/>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a:t>
              </a:r>
              <a:endParaRPr lang="sv-SE" sz="900" dirty="0"/>
            </a:p>
          </p:txBody>
        </p:sp>
        <p:sp>
          <p:nvSpPr>
            <p:cNvPr id="28" name="textruta 12"/>
            <p:cNvSpPr txBox="1"/>
            <p:nvPr/>
          </p:nvSpPr>
          <p:spPr>
            <a:xfrm>
              <a:off x="5646929" y="492426"/>
              <a:ext cx="785486" cy="338554"/>
            </a:xfrm>
            <a:prstGeom prst="rect">
              <a:avLst/>
            </a:prstGeom>
            <a:noFill/>
          </p:spPr>
          <p:txBody>
            <a:bodyPr wrap="square" rtlCol="0">
              <a:spAutoFit/>
            </a:bodyPr>
            <a:lstStyle/>
            <a:p>
              <a:pPr algn="ctr"/>
              <a:r>
                <a:rPr lang="sv-SE" sz="800" dirty="0" smtClean="0"/>
                <a:t>Instämmer inte alls</a:t>
              </a:r>
              <a:endParaRPr lang="sv-SE" sz="800" dirty="0"/>
            </a:p>
          </p:txBody>
        </p:sp>
        <p:sp>
          <p:nvSpPr>
            <p:cNvPr id="29" name="textruta 13"/>
            <p:cNvSpPr txBox="1"/>
            <p:nvPr/>
          </p:nvSpPr>
          <p:spPr>
            <a:xfrm>
              <a:off x="7082554" y="492426"/>
              <a:ext cx="789028" cy="338554"/>
            </a:xfrm>
            <a:prstGeom prst="rect">
              <a:avLst/>
            </a:prstGeom>
            <a:noFill/>
          </p:spPr>
          <p:txBody>
            <a:bodyPr wrap="square" rtlCol="0">
              <a:spAutoFit/>
            </a:bodyPr>
            <a:lstStyle/>
            <a:p>
              <a:pPr algn="ctr"/>
              <a:r>
                <a:rPr lang="sv-SE" sz="800" dirty="0" smtClean="0"/>
                <a:t>Instämmer helt</a:t>
              </a:r>
              <a:endParaRPr lang="sv-SE" sz="800" dirty="0"/>
            </a:p>
          </p:txBody>
        </p:sp>
      </p:grpSp>
    </p:spTree>
    <p:extLst>
      <p:ext uri="{BB962C8B-B14F-4D97-AF65-F5344CB8AC3E}">
        <p14:creationId xmlns:p14="http://schemas.microsoft.com/office/powerpoint/2010/main" val="12909934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t>DEN FYSISKA MILJÖN</a:t>
            </a:r>
            <a:endParaRPr lang="sv-SE" sz="3600" dirty="0"/>
          </a:p>
        </p:txBody>
      </p:sp>
      <p:sp>
        <p:nvSpPr>
          <p:cNvPr id="3" name="Platshållare för text 2"/>
          <p:cNvSpPr>
            <a:spLocks noGrp="1"/>
          </p:cNvSpPr>
          <p:nvPr>
            <p:ph type="body" idx="1"/>
          </p:nvPr>
        </p:nvSpPr>
        <p:spPr/>
        <p:txBody>
          <a:bodyPr/>
          <a:lstStyle/>
          <a:p>
            <a:endParaRPr lang="sv-SE"/>
          </a:p>
        </p:txBody>
      </p:sp>
    </p:spTree>
    <p:extLst>
      <p:ext uri="{BB962C8B-B14F-4D97-AF65-F5344CB8AC3E}">
        <p14:creationId xmlns:p14="http://schemas.microsoft.com/office/powerpoint/2010/main" val="2049935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Autofit/>
          </a:bodyPr>
          <a:lstStyle/>
          <a:p>
            <a:r>
              <a:rPr lang="sv-SE" sz="1600" dirty="0"/>
              <a:t>Flexibla arbetstider, enkla sätt att kommunicera med kollegor och flexibla arbetsuppgifter är de mest uppskattade </a:t>
            </a:r>
            <a:r>
              <a:rPr lang="sv-SE" sz="1600" dirty="0" smtClean="0"/>
              <a:t>dimensionerna av en </a:t>
            </a:r>
            <a:r>
              <a:rPr lang="sv-SE" sz="1600" dirty="0"/>
              <a:t>arbetsmiljö</a:t>
            </a:r>
          </a:p>
        </p:txBody>
      </p:sp>
      <p:graphicFrame>
        <p:nvGraphicFramePr>
          <p:cNvPr id="5" name="Diagram 4"/>
          <p:cNvGraphicFramePr/>
          <p:nvPr>
            <p:extLst>
              <p:ext uri="{D42A27DB-BD31-4B8C-83A1-F6EECF244321}">
                <p14:modId xmlns:p14="http://schemas.microsoft.com/office/powerpoint/2010/main" val="1089761594"/>
              </p:ext>
            </p:extLst>
          </p:nvPr>
        </p:nvGraphicFramePr>
        <p:xfrm>
          <a:off x="127589" y="1409794"/>
          <a:ext cx="6913381" cy="3081892"/>
        </p:xfrm>
        <a:graphic>
          <a:graphicData uri="http://schemas.openxmlformats.org/drawingml/2006/chart">
            <c:chart xmlns:c="http://schemas.openxmlformats.org/drawingml/2006/chart" xmlns:r="http://schemas.openxmlformats.org/officeDocument/2006/relationships" r:id="rId2"/>
          </a:graphicData>
        </a:graphic>
      </p:graphicFrame>
      <p:sp>
        <p:nvSpPr>
          <p:cNvPr id="6" name="Rektangel 5"/>
          <p:cNvSpPr/>
          <p:nvPr/>
        </p:nvSpPr>
        <p:spPr>
          <a:xfrm>
            <a:off x="127589" y="4672660"/>
            <a:ext cx="8920717" cy="276999"/>
          </a:xfrm>
          <a:prstGeom prst="rect">
            <a:avLst/>
          </a:prstGeom>
        </p:spPr>
        <p:txBody>
          <a:bodyPr wrap="square">
            <a:spAutoFit/>
          </a:bodyPr>
          <a:lstStyle/>
          <a:p>
            <a:r>
              <a:rPr lang="sv-SE" sz="1200" i="1" dirty="0"/>
              <a:t>Vad skulle du uppskatta mest i din </a:t>
            </a:r>
            <a:r>
              <a:rPr lang="sv-SE" sz="1200" i="1" dirty="0" smtClean="0"/>
              <a:t>arbetsmiljö?</a:t>
            </a:r>
            <a:r>
              <a:rPr lang="en-US" sz="1200" i="1" dirty="0"/>
              <a:t> </a:t>
            </a:r>
            <a:r>
              <a:rPr lang="sv-SE" sz="1200" i="1" dirty="0" smtClean="0"/>
              <a:t>n=4044</a:t>
            </a:r>
            <a:endParaRPr lang="en-US" sz="1200" i="1" dirty="0"/>
          </a:p>
        </p:txBody>
      </p:sp>
      <p:graphicFrame>
        <p:nvGraphicFramePr>
          <p:cNvPr id="9" name="Tabell 4"/>
          <p:cNvGraphicFramePr>
            <a:graphicFrameLocks noGrp="1"/>
          </p:cNvGraphicFramePr>
          <p:nvPr>
            <p:extLst>
              <p:ext uri="{D42A27DB-BD31-4B8C-83A1-F6EECF244321}">
                <p14:modId xmlns:p14="http://schemas.microsoft.com/office/powerpoint/2010/main" val="1212439354"/>
              </p:ext>
            </p:extLst>
          </p:nvPr>
        </p:nvGraphicFramePr>
        <p:xfrm>
          <a:off x="4886326" y="2305050"/>
          <a:ext cx="4092982" cy="2043760"/>
        </p:xfrm>
        <a:graphic>
          <a:graphicData uri="http://schemas.openxmlformats.org/drawingml/2006/table">
            <a:tbl>
              <a:tblPr firstRow="1" bandRow="1">
                <a:tableStyleId>{16D9F66E-5EB9-4882-86FB-DCBF35E3C3E4}</a:tableStyleId>
              </a:tblPr>
              <a:tblGrid>
                <a:gridCol w="766868"/>
                <a:gridCol w="2695020"/>
                <a:gridCol w="631094"/>
              </a:tblGrid>
              <a:tr h="510940">
                <a:tc>
                  <a:txBody>
                    <a:bodyPr/>
                    <a:lstStyle/>
                    <a:p>
                      <a:r>
                        <a:rPr lang="sv-SE" sz="900" b="0" noProof="0" dirty="0" smtClean="0"/>
                        <a:t>Sverige</a:t>
                      </a:r>
                      <a:endParaRPr lang="sv-SE" sz="900" b="0" noProof="0" dirty="0"/>
                    </a:p>
                  </a:txBody>
                  <a:tcPr/>
                </a:tc>
                <a:tc>
                  <a:txBody>
                    <a:bodyPr/>
                    <a:lstStyle/>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Flexibla arbetstider</a:t>
                      </a:r>
                    </a:p>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Flexibla arbetsuppgifter</a:t>
                      </a:r>
                    </a:p>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Enkelhet att kommunicera med andra kollegor</a:t>
                      </a:r>
                    </a:p>
                  </a:txBody>
                  <a:tcPr marL="9525" marR="9525" marT="9525" marB="0"/>
                </a:tc>
                <a:tc>
                  <a:txBody>
                    <a:bodyPr/>
                    <a:lstStyle/>
                    <a:p>
                      <a:pPr marL="0" indent="0" algn="ctr" fontAlgn="ctr">
                        <a:buFont typeface="+mj-lt"/>
                        <a:buNone/>
                      </a:pPr>
                      <a:r>
                        <a:rPr lang="sv-SE" sz="900" b="0" i="0" u="none" strike="noStrike" noProof="0" dirty="0" smtClean="0">
                          <a:solidFill>
                            <a:srgbClr val="000000"/>
                          </a:solidFill>
                          <a:effectLst/>
                          <a:latin typeface="Arial"/>
                        </a:rPr>
                        <a:t>36%</a:t>
                      </a:r>
                    </a:p>
                    <a:p>
                      <a:pPr marL="0" indent="0" algn="ctr" fontAlgn="ctr">
                        <a:buFont typeface="+mj-lt"/>
                        <a:buNone/>
                      </a:pPr>
                      <a:r>
                        <a:rPr lang="sv-SE" sz="900" b="0" i="0" u="none" strike="noStrike" noProof="0" dirty="0" smtClean="0">
                          <a:solidFill>
                            <a:srgbClr val="000000"/>
                          </a:solidFill>
                          <a:effectLst/>
                          <a:latin typeface="Arial"/>
                        </a:rPr>
                        <a:t>29%</a:t>
                      </a:r>
                    </a:p>
                    <a:p>
                      <a:pPr marL="0" indent="0" algn="ctr" fontAlgn="ctr">
                        <a:buFont typeface="+mj-lt"/>
                        <a:buNone/>
                      </a:pPr>
                      <a:r>
                        <a:rPr lang="sv-SE" sz="900" b="0" i="0" u="none" strike="noStrike" noProof="0" dirty="0" smtClean="0">
                          <a:solidFill>
                            <a:srgbClr val="000000"/>
                          </a:solidFill>
                          <a:effectLst/>
                          <a:latin typeface="Arial"/>
                        </a:rPr>
                        <a:t>26%</a:t>
                      </a:r>
                      <a:endParaRPr lang="sv-SE" sz="900" b="0" i="0" u="none" strike="noStrike" noProof="0" dirty="0">
                        <a:solidFill>
                          <a:srgbClr val="000000"/>
                        </a:solidFill>
                        <a:effectLst/>
                        <a:latin typeface="Arial"/>
                      </a:endParaRPr>
                    </a:p>
                  </a:txBody>
                  <a:tcPr marL="9525" marR="9525" marT="9525" marB="0" anchor="ctr"/>
                </a:tc>
              </a:tr>
              <a:tr h="510940">
                <a:tc>
                  <a:txBody>
                    <a:bodyPr/>
                    <a:lstStyle/>
                    <a:p>
                      <a:r>
                        <a:rPr lang="sv-SE" sz="900" b="0" noProof="0" dirty="0" smtClean="0"/>
                        <a:t>Norge</a:t>
                      </a:r>
                      <a:endParaRPr lang="sv-SE" sz="900" b="0" noProof="0" dirty="0"/>
                    </a:p>
                  </a:txBody>
                  <a:tcPr/>
                </a:tc>
                <a:tc>
                  <a:txBody>
                    <a:bodyPr/>
                    <a:lstStyle/>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Enkelhet att kommunicera med andra kollegor</a:t>
                      </a:r>
                    </a:p>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Flexibla arbetstider</a:t>
                      </a:r>
                    </a:p>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Flexibla arbetsuppgifter</a:t>
                      </a:r>
                    </a:p>
                  </a:txBody>
                  <a:tcPr marL="9525" marR="9525" marT="9525" marB="0" anchor="ctr"/>
                </a:tc>
                <a:tc>
                  <a:txBody>
                    <a:bodyPr/>
                    <a:lstStyle/>
                    <a:p>
                      <a:pPr marL="0" indent="0" algn="ctr" fontAlgn="ctr">
                        <a:buNone/>
                      </a:pPr>
                      <a:r>
                        <a:rPr lang="sv-SE" sz="900" b="0" i="0" u="none" strike="noStrike" noProof="0" dirty="0" smtClean="0">
                          <a:solidFill>
                            <a:srgbClr val="000000"/>
                          </a:solidFill>
                          <a:effectLst/>
                          <a:latin typeface="Arial"/>
                        </a:rPr>
                        <a:t>48%</a:t>
                      </a:r>
                    </a:p>
                    <a:p>
                      <a:pPr marL="0" indent="0" algn="ctr" fontAlgn="ctr">
                        <a:buNone/>
                      </a:pPr>
                      <a:r>
                        <a:rPr lang="sv-SE" sz="900" b="0" i="0" u="none" strike="noStrike" noProof="0" dirty="0" smtClean="0">
                          <a:solidFill>
                            <a:srgbClr val="000000"/>
                          </a:solidFill>
                          <a:effectLst/>
                          <a:latin typeface="Arial"/>
                        </a:rPr>
                        <a:t>44%</a:t>
                      </a:r>
                    </a:p>
                    <a:p>
                      <a:pPr marL="0" indent="0" algn="ctr" fontAlgn="ctr">
                        <a:buNone/>
                      </a:pPr>
                      <a:r>
                        <a:rPr lang="sv-SE" sz="900" b="0" i="0" u="none" strike="noStrike" noProof="0" dirty="0" smtClean="0">
                          <a:solidFill>
                            <a:srgbClr val="000000"/>
                          </a:solidFill>
                          <a:effectLst/>
                          <a:latin typeface="Arial"/>
                        </a:rPr>
                        <a:t>42%</a:t>
                      </a:r>
                      <a:endParaRPr lang="sv-SE" sz="900" b="0" i="0" u="none" strike="noStrike" noProof="0" dirty="0">
                        <a:solidFill>
                          <a:srgbClr val="000000"/>
                        </a:solidFill>
                        <a:effectLst/>
                        <a:latin typeface="Arial"/>
                      </a:endParaRPr>
                    </a:p>
                  </a:txBody>
                  <a:tcPr marL="9525" marR="9525" marT="9525" marB="0" anchor="ctr"/>
                </a:tc>
              </a:tr>
              <a:tr h="510940">
                <a:tc>
                  <a:txBody>
                    <a:bodyPr/>
                    <a:lstStyle/>
                    <a:p>
                      <a:r>
                        <a:rPr lang="sv-SE" sz="900" b="0" noProof="0" dirty="0" smtClean="0"/>
                        <a:t>Danmark</a:t>
                      </a:r>
                      <a:endParaRPr lang="sv-SE" sz="900" b="0" noProof="0" dirty="0"/>
                    </a:p>
                  </a:txBody>
                  <a:tcPr/>
                </a:tc>
                <a:tc>
                  <a:txBody>
                    <a:bodyPr/>
                    <a:lstStyle/>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Flexibla arbetstider</a:t>
                      </a:r>
                    </a:p>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Enkelhet att kommunicera med andra kollegor</a:t>
                      </a:r>
                    </a:p>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Flexibla</a:t>
                      </a:r>
                      <a:r>
                        <a:rPr lang="sv-SE" sz="900" b="0" i="0" u="none" strike="noStrike" baseline="0" noProof="0" dirty="0" smtClean="0">
                          <a:solidFill>
                            <a:srgbClr val="000000"/>
                          </a:solidFill>
                          <a:effectLst/>
                          <a:latin typeface="Arial" panose="020B0604020202020204" pitchFamily="34" charset="0"/>
                        </a:rPr>
                        <a:t> arbetsuppgifter</a:t>
                      </a:r>
                      <a:endParaRPr lang="sv-SE" sz="900" b="0" i="0" u="none" strike="noStrike" noProof="0" dirty="0" smtClean="0">
                        <a:solidFill>
                          <a:srgbClr val="000000"/>
                        </a:solidFill>
                        <a:effectLst/>
                        <a:latin typeface="Arial" panose="020B0604020202020204" pitchFamily="34" charset="0"/>
                      </a:endParaRPr>
                    </a:p>
                  </a:txBody>
                  <a:tcPr marL="9525" marR="9525" marT="9525" marB="0" anchor="ctr"/>
                </a:tc>
                <a:tc>
                  <a:txBody>
                    <a:bodyPr/>
                    <a:lstStyle/>
                    <a:p>
                      <a:pPr marL="0" indent="0" algn="ctr" fontAlgn="ctr">
                        <a:buNone/>
                      </a:pPr>
                      <a:r>
                        <a:rPr lang="sv-SE" sz="900" b="0" i="0" u="none" strike="noStrike" noProof="0" dirty="0" smtClean="0">
                          <a:solidFill>
                            <a:srgbClr val="000000"/>
                          </a:solidFill>
                          <a:effectLst/>
                          <a:latin typeface="Arial"/>
                        </a:rPr>
                        <a:t>46%</a:t>
                      </a:r>
                    </a:p>
                    <a:p>
                      <a:pPr marL="0" indent="0" algn="ctr" fontAlgn="ctr">
                        <a:buNone/>
                      </a:pPr>
                      <a:r>
                        <a:rPr lang="sv-SE" sz="900" b="0" i="0" u="none" strike="noStrike" noProof="0" dirty="0" smtClean="0">
                          <a:solidFill>
                            <a:srgbClr val="000000"/>
                          </a:solidFill>
                          <a:effectLst/>
                          <a:latin typeface="Arial"/>
                        </a:rPr>
                        <a:t>41%</a:t>
                      </a:r>
                    </a:p>
                    <a:p>
                      <a:pPr marL="0" indent="0" algn="ctr" fontAlgn="ctr">
                        <a:buNone/>
                      </a:pPr>
                      <a:r>
                        <a:rPr lang="sv-SE" sz="900" b="0" i="0" u="none" strike="noStrike" noProof="0" dirty="0" smtClean="0">
                          <a:solidFill>
                            <a:srgbClr val="000000"/>
                          </a:solidFill>
                          <a:effectLst/>
                          <a:latin typeface="Arial"/>
                        </a:rPr>
                        <a:t>36%</a:t>
                      </a:r>
                      <a:endParaRPr lang="sv-SE" sz="900" b="0" i="0" u="none" strike="noStrike" noProof="0" dirty="0">
                        <a:solidFill>
                          <a:srgbClr val="000000"/>
                        </a:solidFill>
                        <a:effectLst/>
                        <a:latin typeface="Arial"/>
                      </a:endParaRPr>
                    </a:p>
                  </a:txBody>
                  <a:tcPr marL="9525" marR="9525" marT="9525" marB="0" anchor="ctr"/>
                </a:tc>
              </a:tr>
              <a:tr h="510940">
                <a:tc>
                  <a:txBody>
                    <a:bodyPr/>
                    <a:lstStyle/>
                    <a:p>
                      <a:r>
                        <a:rPr lang="sv-SE" sz="900" b="0" noProof="0" dirty="0" smtClean="0"/>
                        <a:t>Finland</a:t>
                      </a:r>
                      <a:endParaRPr lang="sv-SE" sz="900" b="0" noProof="0" dirty="0"/>
                    </a:p>
                  </a:txBody>
                  <a:tcPr/>
                </a:tc>
                <a:tc>
                  <a:txBody>
                    <a:bodyPr/>
                    <a:lstStyle/>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Flexibla arbetstider</a:t>
                      </a:r>
                    </a:p>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Enkelhet att kommunicera med andra kollegor</a:t>
                      </a:r>
                    </a:p>
                    <a:p>
                      <a:pPr marL="228600" indent="-228600" algn="l" fontAlgn="t">
                        <a:buFont typeface="+mj-lt"/>
                        <a:buAutoNum type="arabicPeriod"/>
                      </a:pPr>
                      <a:r>
                        <a:rPr lang="sv-SE" sz="900" b="0" i="0" u="none" strike="noStrike" noProof="0" dirty="0" smtClean="0">
                          <a:solidFill>
                            <a:srgbClr val="000000"/>
                          </a:solidFill>
                          <a:effectLst/>
                          <a:latin typeface="Arial" panose="020B0604020202020204" pitchFamily="34" charset="0"/>
                        </a:rPr>
                        <a:t>Flexibla arbetsuppgifter</a:t>
                      </a:r>
                    </a:p>
                  </a:txBody>
                  <a:tcPr marL="9525" marR="9525" marT="9525" marB="0" anchor="ctr"/>
                </a:tc>
                <a:tc>
                  <a:txBody>
                    <a:bodyPr/>
                    <a:lstStyle/>
                    <a:p>
                      <a:pPr marL="0" indent="0" algn="ctr" fontAlgn="ctr">
                        <a:buNone/>
                      </a:pPr>
                      <a:r>
                        <a:rPr lang="sv-SE" sz="900" b="0" i="0" u="none" strike="noStrike" noProof="0" dirty="0" smtClean="0">
                          <a:solidFill>
                            <a:srgbClr val="000000"/>
                          </a:solidFill>
                          <a:effectLst/>
                          <a:latin typeface="Arial"/>
                        </a:rPr>
                        <a:t>51%</a:t>
                      </a:r>
                    </a:p>
                    <a:p>
                      <a:pPr marL="0" indent="0" algn="ctr" fontAlgn="ctr">
                        <a:buNone/>
                      </a:pPr>
                      <a:r>
                        <a:rPr lang="sv-SE" sz="900" b="0" i="0" u="none" strike="noStrike" noProof="0" dirty="0" smtClean="0">
                          <a:solidFill>
                            <a:srgbClr val="000000"/>
                          </a:solidFill>
                          <a:effectLst/>
                          <a:latin typeface="Arial"/>
                        </a:rPr>
                        <a:t>45%</a:t>
                      </a:r>
                    </a:p>
                    <a:p>
                      <a:pPr marL="0" indent="0" algn="ctr" fontAlgn="ctr">
                        <a:buNone/>
                      </a:pPr>
                      <a:r>
                        <a:rPr lang="sv-SE" sz="900" b="0" i="0" u="none" strike="noStrike" noProof="0" dirty="0" smtClean="0">
                          <a:solidFill>
                            <a:srgbClr val="000000"/>
                          </a:solidFill>
                          <a:effectLst/>
                          <a:latin typeface="Arial"/>
                        </a:rPr>
                        <a:t>36%</a:t>
                      </a:r>
                      <a:endParaRPr lang="sv-SE" sz="900" b="0" i="0" u="none" strike="noStrike" noProof="0" dirty="0">
                        <a:solidFill>
                          <a:srgbClr val="000000"/>
                        </a:solidFill>
                        <a:effectLst/>
                        <a:latin typeface="Arial"/>
                      </a:endParaRPr>
                    </a:p>
                  </a:txBody>
                  <a:tcPr marL="9525" marR="9525" marT="9525" marB="0" anchor="ctr"/>
                </a:tc>
              </a:tr>
            </a:tbl>
          </a:graphicData>
        </a:graphic>
      </p:graphicFrame>
    </p:spTree>
    <p:extLst>
      <p:ext uri="{BB962C8B-B14F-4D97-AF65-F5344CB8AC3E}">
        <p14:creationId xmlns:p14="http://schemas.microsoft.com/office/powerpoint/2010/main" val="1937139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600" dirty="0"/>
              <a:t>Endast </a:t>
            </a:r>
            <a:r>
              <a:rPr lang="sv-SE" sz="1600" dirty="0" smtClean="0"/>
              <a:t>27 % </a:t>
            </a:r>
            <a:r>
              <a:rPr lang="sv-SE" sz="1600" dirty="0"/>
              <a:t>av </a:t>
            </a:r>
            <a:r>
              <a:rPr lang="sv-SE" sz="1600" dirty="0" smtClean="0"/>
              <a:t>de </a:t>
            </a:r>
            <a:r>
              <a:rPr lang="sv-SE" sz="1600" dirty="0"/>
              <a:t>tillfrågade säger att deras arbetsmiljö är utformad för att stödja kommunikation och kreativa möten</a:t>
            </a:r>
          </a:p>
        </p:txBody>
      </p:sp>
      <p:graphicFrame>
        <p:nvGraphicFramePr>
          <p:cNvPr id="3" name="Platshållare för innehåll 4"/>
          <p:cNvGraphicFramePr>
            <a:graphicFrameLocks/>
          </p:cNvGraphicFramePr>
          <p:nvPr>
            <p:extLst>
              <p:ext uri="{D42A27DB-BD31-4B8C-83A1-F6EECF244321}">
                <p14:modId xmlns:p14="http://schemas.microsoft.com/office/powerpoint/2010/main" val="2321237107"/>
              </p:ext>
            </p:extLst>
          </p:nvPr>
        </p:nvGraphicFramePr>
        <p:xfrm>
          <a:off x="380627" y="1609725"/>
          <a:ext cx="7768835" cy="2791036"/>
        </p:xfrm>
        <a:graphic>
          <a:graphicData uri="http://schemas.openxmlformats.org/drawingml/2006/chart">
            <c:chart xmlns:c="http://schemas.openxmlformats.org/drawingml/2006/chart" xmlns:r="http://schemas.openxmlformats.org/officeDocument/2006/relationships" r:id="rId2"/>
          </a:graphicData>
        </a:graphic>
      </p:graphicFrame>
      <p:sp>
        <p:nvSpPr>
          <p:cNvPr id="14" name="Rektangel 13"/>
          <p:cNvSpPr/>
          <p:nvPr/>
        </p:nvSpPr>
        <p:spPr>
          <a:xfrm>
            <a:off x="127589" y="4666212"/>
            <a:ext cx="8920717" cy="276999"/>
          </a:xfrm>
          <a:prstGeom prst="rect">
            <a:avLst/>
          </a:prstGeom>
        </p:spPr>
        <p:txBody>
          <a:bodyPr wrap="square">
            <a:spAutoFit/>
          </a:bodyPr>
          <a:lstStyle/>
          <a:p>
            <a:r>
              <a:rPr lang="sv-SE" sz="1200" i="1" dirty="0"/>
              <a:t>Hur väl instämmer du i följande </a:t>
            </a:r>
            <a:r>
              <a:rPr lang="sv-SE" sz="1200" i="1" dirty="0" smtClean="0"/>
              <a:t>påståenden? </a:t>
            </a:r>
            <a:r>
              <a:rPr lang="sv-SE" sz="1200" i="1" dirty="0"/>
              <a:t>n=4044</a:t>
            </a:r>
            <a:endParaRPr lang="en-US" sz="1200" i="1" dirty="0"/>
          </a:p>
        </p:txBody>
      </p:sp>
      <p:grpSp>
        <p:nvGrpSpPr>
          <p:cNvPr id="15" name="Grupp 4"/>
          <p:cNvGrpSpPr/>
          <p:nvPr/>
        </p:nvGrpSpPr>
        <p:grpSpPr>
          <a:xfrm>
            <a:off x="5924809" y="4484706"/>
            <a:ext cx="2301226" cy="522097"/>
            <a:chOff x="5646929" y="308883"/>
            <a:chExt cx="2301226" cy="522097"/>
          </a:xfrm>
        </p:grpSpPr>
        <p:cxnSp>
          <p:nvCxnSpPr>
            <p:cNvPr id="16" name="Rak 5"/>
            <p:cNvCxnSpPr>
              <a:stCxn id="17" idx="1"/>
              <a:endCxn id="22" idx="1"/>
            </p:cNvCxnSpPr>
            <p:nvPr/>
          </p:nvCxnSpPr>
          <p:spPr>
            <a:xfrm flipV="1">
              <a:off x="5922338" y="421338"/>
              <a:ext cx="1806077" cy="1"/>
            </a:xfrm>
            <a:prstGeom prst="line">
              <a:avLst/>
            </a:prstGeom>
          </p:spPr>
          <p:style>
            <a:lnRef idx="1">
              <a:schemeClr val="dk1"/>
            </a:lnRef>
            <a:fillRef idx="0">
              <a:schemeClr val="dk1"/>
            </a:fillRef>
            <a:effectRef idx="0">
              <a:schemeClr val="dk1"/>
            </a:effectRef>
            <a:fontRef idx="minor">
              <a:schemeClr val="tx1"/>
            </a:fontRef>
          </p:style>
        </p:cxnSp>
        <p:sp>
          <p:nvSpPr>
            <p:cNvPr id="17" name="Rektangel 6"/>
            <p:cNvSpPr/>
            <p:nvPr/>
          </p:nvSpPr>
          <p:spPr>
            <a:xfrm>
              <a:off x="5922338" y="311469"/>
              <a:ext cx="219740" cy="21974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1</a:t>
              </a:r>
              <a:endParaRPr lang="sv-SE" sz="900" dirty="0"/>
            </a:p>
          </p:txBody>
        </p:sp>
        <p:sp>
          <p:nvSpPr>
            <p:cNvPr id="18" name="Rektangel 7"/>
            <p:cNvSpPr/>
            <p:nvPr/>
          </p:nvSpPr>
          <p:spPr>
            <a:xfrm>
              <a:off x="6283553" y="311469"/>
              <a:ext cx="219740" cy="21974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2</a:t>
              </a:r>
              <a:endParaRPr lang="sv-SE" sz="900" dirty="0"/>
            </a:p>
          </p:txBody>
        </p:sp>
        <p:sp>
          <p:nvSpPr>
            <p:cNvPr id="19" name="Rektangel 8"/>
            <p:cNvSpPr/>
            <p:nvPr/>
          </p:nvSpPr>
          <p:spPr>
            <a:xfrm>
              <a:off x="6644768" y="311468"/>
              <a:ext cx="219740" cy="219740"/>
            </a:xfrm>
            <a:prstGeom prst="rect">
              <a:avLst/>
            </a:prstGeom>
            <a:solidFill>
              <a:schemeClr val="accent5">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3</a:t>
              </a:r>
              <a:endParaRPr lang="sv-SE" sz="900" dirty="0"/>
            </a:p>
          </p:txBody>
        </p:sp>
        <p:sp>
          <p:nvSpPr>
            <p:cNvPr id="20" name="Rektangel 9"/>
            <p:cNvSpPr/>
            <p:nvPr/>
          </p:nvSpPr>
          <p:spPr>
            <a:xfrm>
              <a:off x="7005983" y="311468"/>
              <a:ext cx="219740" cy="219740"/>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4</a:t>
              </a:r>
              <a:endParaRPr lang="sv-SE" sz="900" dirty="0"/>
            </a:p>
          </p:txBody>
        </p:sp>
        <p:sp>
          <p:nvSpPr>
            <p:cNvPr id="21" name="Rektangel 10"/>
            <p:cNvSpPr/>
            <p:nvPr/>
          </p:nvSpPr>
          <p:spPr>
            <a:xfrm>
              <a:off x="7367198" y="308883"/>
              <a:ext cx="219740" cy="219740"/>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5</a:t>
              </a:r>
              <a:endParaRPr lang="sv-SE" sz="900" dirty="0"/>
            </a:p>
          </p:txBody>
        </p:sp>
        <p:sp>
          <p:nvSpPr>
            <p:cNvPr id="22" name="Rektangel 11"/>
            <p:cNvSpPr/>
            <p:nvPr/>
          </p:nvSpPr>
          <p:spPr>
            <a:xfrm>
              <a:off x="7728415" y="311468"/>
              <a:ext cx="219740" cy="219740"/>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a:t>
              </a:r>
              <a:endParaRPr lang="sv-SE" sz="900" dirty="0"/>
            </a:p>
          </p:txBody>
        </p:sp>
        <p:sp>
          <p:nvSpPr>
            <p:cNvPr id="23" name="textruta 12"/>
            <p:cNvSpPr txBox="1"/>
            <p:nvPr/>
          </p:nvSpPr>
          <p:spPr>
            <a:xfrm>
              <a:off x="5646929" y="492426"/>
              <a:ext cx="785486" cy="338554"/>
            </a:xfrm>
            <a:prstGeom prst="rect">
              <a:avLst/>
            </a:prstGeom>
            <a:noFill/>
          </p:spPr>
          <p:txBody>
            <a:bodyPr wrap="square" rtlCol="0">
              <a:spAutoFit/>
            </a:bodyPr>
            <a:lstStyle/>
            <a:p>
              <a:pPr algn="ctr"/>
              <a:r>
                <a:rPr lang="sv-SE" sz="800" dirty="0" smtClean="0"/>
                <a:t>Instämmer inte alls</a:t>
              </a:r>
              <a:endParaRPr lang="sv-SE" sz="800" dirty="0"/>
            </a:p>
          </p:txBody>
        </p:sp>
        <p:sp>
          <p:nvSpPr>
            <p:cNvPr id="24" name="textruta 13"/>
            <p:cNvSpPr txBox="1"/>
            <p:nvPr/>
          </p:nvSpPr>
          <p:spPr>
            <a:xfrm>
              <a:off x="7082554" y="492426"/>
              <a:ext cx="789028" cy="338554"/>
            </a:xfrm>
            <a:prstGeom prst="rect">
              <a:avLst/>
            </a:prstGeom>
            <a:noFill/>
          </p:spPr>
          <p:txBody>
            <a:bodyPr wrap="square" rtlCol="0">
              <a:spAutoFit/>
            </a:bodyPr>
            <a:lstStyle/>
            <a:p>
              <a:pPr algn="ctr"/>
              <a:r>
                <a:rPr lang="sv-SE" sz="800" dirty="0" smtClean="0"/>
                <a:t>Instämmer helt</a:t>
              </a:r>
              <a:endParaRPr lang="sv-SE" sz="800" dirty="0"/>
            </a:p>
          </p:txBody>
        </p:sp>
      </p:grpSp>
    </p:spTree>
    <p:extLst>
      <p:ext uri="{BB962C8B-B14F-4D97-AF65-F5344CB8AC3E}">
        <p14:creationId xmlns:p14="http://schemas.microsoft.com/office/powerpoint/2010/main" val="400563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600" dirty="0"/>
              <a:t>27% av danskarna säger att deras arbetsmiljö påverkar deras hälsa negativt</a:t>
            </a:r>
          </a:p>
        </p:txBody>
      </p:sp>
      <p:graphicFrame>
        <p:nvGraphicFramePr>
          <p:cNvPr id="4" name="Platshållare för innehåll 4"/>
          <p:cNvGraphicFramePr>
            <a:graphicFrameLocks/>
          </p:cNvGraphicFramePr>
          <p:nvPr>
            <p:extLst>
              <p:ext uri="{D42A27DB-BD31-4B8C-83A1-F6EECF244321}">
                <p14:modId xmlns:p14="http://schemas.microsoft.com/office/powerpoint/2010/main" val="971572042"/>
              </p:ext>
            </p:extLst>
          </p:nvPr>
        </p:nvGraphicFramePr>
        <p:xfrm>
          <a:off x="380627" y="1609725"/>
          <a:ext cx="7768835" cy="2791036"/>
        </p:xfrm>
        <a:graphic>
          <a:graphicData uri="http://schemas.openxmlformats.org/drawingml/2006/chart">
            <c:chart xmlns:c="http://schemas.openxmlformats.org/drawingml/2006/chart" xmlns:r="http://schemas.openxmlformats.org/officeDocument/2006/relationships" r:id="rId3"/>
          </a:graphicData>
        </a:graphic>
      </p:graphicFrame>
      <p:sp>
        <p:nvSpPr>
          <p:cNvPr id="15" name="Rektangel 14"/>
          <p:cNvSpPr/>
          <p:nvPr/>
        </p:nvSpPr>
        <p:spPr>
          <a:xfrm>
            <a:off x="127589" y="4666212"/>
            <a:ext cx="8920717" cy="276999"/>
          </a:xfrm>
          <a:prstGeom prst="rect">
            <a:avLst/>
          </a:prstGeom>
        </p:spPr>
        <p:txBody>
          <a:bodyPr wrap="square">
            <a:spAutoFit/>
          </a:bodyPr>
          <a:lstStyle/>
          <a:p>
            <a:r>
              <a:rPr lang="sv-SE" sz="1200" i="1" dirty="0" smtClean="0"/>
              <a:t>Hur väl instämmer du i följande påståenden? n=4044</a:t>
            </a:r>
            <a:endParaRPr lang="sv-SE" sz="1200" i="1" dirty="0"/>
          </a:p>
        </p:txBody>
      </p:sp>
      <p:sp>
        <p:nvSpPr>
          <p:cNvPr id="3" name="TextBox 2"/>
          <p:cNvSpPr txBox="1"/>
          <p:nvPr/>
        </p:nvSpPr>
        <p:spPr>
          <a:xfrm>
            <a:off x="750911" y="1332726"/>
            <a:ext cx="5835252" cy="276999"/>
          </a:xfrm>
          <a:prstGeom prst="rect">
            <a:avLst/>
          </a:prstGeom>
          <a:noFill/>
        </p:spPr>
        <p:txBody>
          <a:bodyPr wrap="none" rtlCol="0">
            <a:spAutoFit/>
          </a:bodyPr>
          <a:lstStyle/>
          <a:p>
            <a:r>
              <a:rPr lang="sv-SE" sz="1200" dirty="0"/>
              <a:t>Min arbetsplats är utformad så att jag under mesta delen av dagen är fysiskt inaktiv</a:t>
            </a:r>
          </a:p>
        </p:txBody>
      </p:sp>
      <p:graphicFrame>
        <p:nvGraphicFramePr>
          <p:cNvPr id="16" name="Platshållare för innehåll 4"/>
          <p:cNvGraphicFramePr>
            <a:graphicFrameLocks/>
          </p:cNvGraphicFramePr>
          <p:nvPr>
            <p:extLst>
              <p:ext uri="{D42A27DB-BD31-4B8C-83A1-F6EECF244321}">
                <p14:modId xmlns:p14="http://schemas.microsoft.com/office/powerpoint/2010/main" val="448317200"/>
              </p:ext>
            </p:extLst>
          </p:nvPr>
        </p:nvGraphicFramePr>
        <p:xfrm>
          <a:off x="380627" y="3043746"/>
          <a:ext cx="7768835" cy="2791036"/>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2"/>
          <p:cNvSpPr txBox="1"/>
          <p:nvPr/>
        </p:nvSpPr>
        <p:spPr>
          <a:xfrm>
            <a:off x="750911" y="2766747"/>
            <a:ext cx="4348113" cy="276999"/>
          </a:xfrm>
          <a:prstGeom prst="rect">
            <a:avLst/>
          </a:prstGeom>
          <a:noFill/>
        </p:spPr>
        <p:txBody>
          <a:bodyPr wrap="none" rtlCol="0">
            <a:spAutoFit/>
          </a:bodyPr>
          <a:lstStyle/>
          <a:p>
            <a:r>
              <a:rPr lang="sv-SE" sz="1200" dirty="0"/>
              <a:t>Arbetsmiljön på min arbetsplats påverkar min hälsa </a:t>
            </a:r>
            <a:r>
              <a:rPr lang="sv-SE" sz="1200" dirty="0" smtClean="0"/>
              <a:t>negativt</a:t>
            </a:r>
            <a:endParaRPr lang="sv-SE" sz="1200" dirty="0"/>
          </a:p>
        </p:txBody>
      </p:sp>
      <p:sp>
        <p:nvSpPr>
          <p:cNvPr id="19" name="Rectangle 18"/>
          <p:cNvSpPr/>
          <p:nvPr/>
        </p:nvSpPr>
        <p:spPr>
          <a:xfrm>
            <a:off x="108539" y="104775"/>
            <a:ext cx="2434636" cy="2095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dirty="0" smtClean="0">
                <a:solidFill>
                  <a:schemeClr val="tx1"/>
                </a:solidFill>
              </a:rPr>
              <a:t>Landsspecifika resultat</a:t>
            </a:r>
            <a:endParaRPr lang="sv-SE" sz="1200" dirty="0">
              <a:solidFill>
                <a:schemeClr val="tx1"/>
              </a:solidFill>
            </a:endParaRPr>
          </a:p>
        </p:txBody>
      </p:sp>
      <p:grpSp>
        <p:nvGrpSpPr>
          <p:cNvPr id="20" name="Grupp 4"/>
          <p:cNvGrpSpPr/>
          <p:nvPr/>
        </p:nvGrpSpPr>
        <p:grpSpPr>
          <a:xfrm>
            <a:off x="5924809" y="4484706"/>
            <a:ext cx="2301226" cy="522097"/>
            <a:chOff x="5646929" y="308883"/>
            <a:chExt cx="2301226" cy="522097"/>
          </a:xfrm>
        </p:grpSpPr>
        <p:cxnSp>
          <p:nvCxnSpPr>
            <p:cNvPr id="21" name="Rak 5"/>
            <p:cNvCxnSpPr>
              <a:stCxn id="22" idx="1"/>
              <a:endCxn id="27" idx="1"/>
            </p:cNvCxnSpPr>
            <p:nvPr/>
          </p:nvCxnSpPr>
          <p:spPr>
            <a:xfrm flipV="1">
              <a:off x="5922338" y="421338"/>
              <a:ext cx="1806077" cy="1"/>
            </a:xfrm>
            <a:prstGeom prst="line">
              <a:avLst/>
            </a:prstGeom>
          </p:spPr>
          <p:style>
            <a:lnRef idx="1">
              <a:schemeClr val="dk1"/>
            </a:lnRef>
            <a:fillRef idx="0">
              <a:schemeClr val="dk1"/>
            </a:fillRef>
            <a:effectRef idx="0">
              <a:schemeClr val="dk1"/>
            </a:effectRef>
            <a:fontRef idx="minor">
              <a:schemeClr val="tx1"/>
            </a:fontRef>
          </p:style>
        </p:cxnSp>
        <p:sp>
          <p:nvSpPr>
            <p:cNvPr id="22" name="Rektangel 6"/>
            <p:cNvSpPr/>
            <p:nvPr/>
          </p:nvSpPr>
          <p:spPr>
            <a:xfrm>
              <a:off x="5922338" y="311469"/>
              <a:ext cx="219740" cy="21974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1</a:t>
              </a:r>
              <a:endParaRPr lang="sv-SE" sz="900" dirty="0"/>
            </a:p>
          </p:txBody>
        </p:sp>
        <p:sp>
          <p:nvSpPr>
            <p:cNvPr id="23" name="Rektangel 7"/>
            <p:cNvSpPr/>
            <p:nvPr/>
          </p:nvSpPr>
          <p:spPr>
            <a:xfrm>
              <a:off x="6283553" y="311469"/>
              <a:ext cx="219740" cy="21974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2</a:t>
              </a:r>
              <a:endParaRPr lang="sv-SE" sz="900" dirty="0"/>
            </a:p>
          </p:txBody>
        </p:sp>
        <p:sp>
          <p:nvSpPr>
            <p:cNvPr id="24" name="Rektangel 8"/>
            <p:cNvSpPr/>
            <p:nvPr/>
          </p:nvSpPr>
          <p:spPr>
            <a:xfrm>
              <a:off x="6644768" y="311468"/>
              <a:ext cx="219740" cy="219740"/>
            </a:xfrm>
            <a:prstGeom prst="rect">
              <a:avLst/>
            </a:prstGeom>
            <a:solidFill>
              <a:schemeClr val="accent5">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3</a:t>
              </a:r>
              <a:endParaRPr lang="sv-SE" sz="900" dirty="0"/>
            </a:p>
          </p:txBody>
        </p:sp>
        <p:sp>
          <p:nvSpPr>
            <p:cNvPr id="25" name="Rektangel 9"/>
            <p:cNvSpPr/>
            <p:nvPr/>
          </p:nvSpPr>
          <p:spPr>
            <a:xfrm>
              <a:off x="7005983" y="311468"/>
              <a:ext cx="219740" cy="219740"/>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4</a:t>
              </a:r>
              <a:endParaRPr lang="sv-SE" sz="900" dirty="0"/>
            </a:p>
          </p:txBody>
        </p:sp>
        <p:sp>
          <p:nvSpPr>
            <p:cNvPr id="26" name="Rektangel 10"/>
            <p:cNvSpPr/>
            <p:nvPr/>
          </p:nvSpPr>
          <p:spPr>
            <a:xfrm>
              <a:off x="7367198" y="308883"/>
              <a:ext cx="219740" cy="219740"/>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5</a:t>
              </a:r>
              <a:endParaRPr lang="sv-SE" sz="900" dirty="0"/>
            </a:p>
          </p:txBody>
        </p:sp>
        <p:sp>
          <p:nvSpPr>
            <p:cNvPr id="27" name="Rektangel 11"/>
            <p:cNvSpPr/>
            <p:nvPr/>
          </p:nvSpPr>
          <p:spPr>
            <a:xfrm>
              <a:off x="7728415" y="311468"/>
              <a:ext cx="219740" cy="219740"/>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a:t>
              </a:r>
              <a:endParaRPr lang="sv-SE" sz="900" dirty="0"/>
            </a:p>
          </p:txBody>
        </p:sp>
        <p:sp>
          <p:nvSpPr>
            <p:cNvPr id="28" name="textruta 12"/>
            <p:cNvSpPr txBox="1"/>
            <p:nvPr/>
          </p:nvSpPr>
          <p:spPr>
            <a:xfrm>
              <a:off x="5646929" y="492426"/>
              <a:ext cx="785486" cy="338554"/>
            </a:xfrm>
            <a:prstGeom prst="rect">
              <a:avLst/>
            </a:prstGeom>
            <a:noFill/>
          </p:spPr>
          <p:txBody>
            <a:bodyPr wrap="square" rtlCol="0">
              <a:spAutoFit/>
            </a:bodyPr>
            <a:lstStyle/>
            <a:p>
              <a:pPr algn="ctr"/>
              <a:r>
                <a:rPr lang="sv-SE" sz="800" dirty="0" smtClean="0"/>
                <a:t>Instämmer inte alls</a:t>
              </a:r>
              <a:endParaRPr lang="sv-SE" sz="800" dirty="0"/>
            </a:p>
          </p:txBody>
        </p:sp>
        <p:sp>
          <p:nvSpPr>
            <p:cNvPr id="29" name="textruta 13"/>
            <p:cNvSpPr txBox="1"/>
            <p:nvPr/>
          </p:nvSpPr>
          <p:spPr>
            <a:xfrm>
              <a:off x="7082554" y="492426"/>
              <a:ext cx="789028" cy="338554"/>
            </a:xfrm>
            <a:prstGeom prst="rect">
              <a:avLst/>
            </a:prstGeom>
            <a:noFill/>
          </p:spPr>
          <p:txBody>
            <a:bodyPr wrap="square" rtlCol="0">
              <a:spAutoFit/>
            </a:bodyPr>
            <a:lstStyle/>
            <a:p>
              <a:pPr algn="ctr"/>
              <a:r>
                <a:rPr lang="sv-SE" sz="800" dirty="0" smtClean="0"/>
                <a:t>Instämmer helt</a:t>
              </a:r>
              <a:endParaRPr lang="sv-SE" sz="800" dirty="0"/>
            </a:p>
          </p:txBody>
        </p:sp>
      </p:grpSp>
    </p:spTree>
    <p:extLst>
      <p:ext uri="{BB962C8B-B14F-4D97-AF65-F5344CB8AC3E}">
        <p14:creationId xmlns:p14="http://schemas.microsoft.com/office/powerpoint/2010/main" val="472888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600" dirty="0"/>
              <a:t>En </a:t>
            </a:r>
            <a:r>
              <a:rPr lang="sv-SE" sz="1600" dirty="0" smtClean="0"/>
              <a:t>tredjedel </a:t>
            </a:r>
            <a:r>
              <a:rPr lang="sv-SE" sz="1600" dirty="0"/>
              <a:t>av </a:t>
            </a:r>
            <a:r>
              <a:rPr lang="sv-SE" sz="1600" dirty="0" smtClean="0"/>
              <a:t>finländarna </a:t>
            </a:r>
            <a:r>
              <a:rPr lang="sv-SE" sz="1600" dirty="0"/>
              <a:t>och </a:t>
            </a:r>
            <a:r>
              <a:rPr lang="sv-SE" sz="1600" dirty="0" smtClean="0"/>
              <a:t>norrmännen </a:t>
            </a:r>
            <a:r>
              <a:rPr lang="sv-SE" sz="1600" i="1" dirty="0" smtClean="0"/>
              <a:t>anser inte </a:t>
            </a:r>
            <a:r>
              <a:rPr lang="sv-SE" sz="1600" dirty="0" smtClean="0"/>
              <a:t>att den </a:t>
            </a:r>
            <a:r>
              <a:rPr lang="sv-SE" sz="1600" dirty="0"/>
              <a:t>fysiska miljön på </a:t>
            </a:r>
            <a:r>
              <a:rPr lang="sv-SE" sz="1600" dirty="0" smtClean="0"/>
              <a:t>deras arbetsplatser är utformad </a:t>
            </a:r>
            <a:r>
              <a:rPr lang="sv-SE" sz="1600" dirty="0"/>
              <a:t>för att stödja </a:t>
            </a:r>
            <a:r>
              <a:rPr lang="sv-SE" sz="1600" dirty="0" smtClean="0"/>
              <a:t>kommunikation och kreativa möten, och siffran är nästan lika hög i Sverige och Danmark.</a:t>
            </a:r>
            <a:endParaRPr lang="sv-SE" sz="1600" dirty="0"/>
          </a:p>
        </p:txBody>
      </p:sp>
      <p:graphicFrame>
        <p:nvGraphicFramePr>
          <p:cNvPr id="4" name="Platshållare för innehåll 4"/>
          <p:cNvGraphicFramePr>
            <a:graphicFrameLocks/>
          </p:cNvGraphicFramePr>
          <p:nvPr>
            <p:extLst>
              <p:ext uri="{D42A27DB-BD31-4B8C-83A1-F6EECF244321}">
                <p14:modId xmlns:p14="http://schemas.microsoft.com/office/powerpoint/2010/main" val="2820223433"/>
              </p:ext>
            </p:extLst>
          </p:nvPr>
        </p:nvGraphicFramePr>
        <p:xfrm>
          <a:off x="380627" y="1609725"/>
          <a:ext cx="7768835" cy="279103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50911" y="1332726"/>
            <a:ext cx="6934912" cy="276999"/>
          </a:xfrm>
          <a:prstGeom prst="rect">
            <a:avLst/>
          </a:prstGeom>
          <a:noFill/>
        </p:spPr>
        <p:txBody>
          <a:bodyPr wrap="none" rtlCol="0">
            <a:spAutoFit/>
          </a:bodyPr>
          <a:lstStyle/>
          <a:p>
            <a:r>
              <a:rPr lang="sv-SE" sz="1200" dirty="0"/>
              <a:t>Utformningen av den fysiska miljön på min arbetsplats inspirerar mig att prestera bättre i mitt arbete</a:t>
            </a:r>
          </a:p>
        </p:txBody>
      </p:sp>
      <p:graphicFrame>
        <p:nvGraphicFramePr>
          <p:cNvPr id="16" name="Platshållare för innehåll 4"/>
          <p:cNvGraphicFramePr>
            <a:graphicFrameLocks/>
          </p:cNvGraphicFramePr>
          <p:nvPr>
            <p:extLst>
              <p:ext uri="{D42A27DB-BD31-4B8C-83A1-F6EECF244321}">
                <p14:modId xmlns:p14="http://schemas.microsoft.com/office/powerpoint/2010/main" val="1940859244"/>
              </p:ext>
            </p:extLst>
          </p:nvPr>
        </p:nvGraphicFramePr>
        <p:xfrm>
          <a:off x="380627" y="3043746"/>
          <a:ext cx="7768835" cy="2791036"/>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2"/>
          <p:cNvSpPr txBox="1"/>
          <p:nvPr/>
        </p:nvSpPr>
        <p:spPr>
          <a:xfrm>
            <a:off x="750911" y="2766747"/>
            <a:ext cx="7245894" cy="276999"/>
          </a:xfrm>
          <a:prstGeom prst="rect">
            <a:avLst/>
          </a:prstGeom>
          <a:noFill/>
        </p:spPr>
        <p:txBody>
          <a:bodyPr wrap="none" rtlCol="0">
            <a:spAutoFit/>
          </a:bodyPr>
          <a:lstStyle/>
          <a:p>
            <a:r>
              <a:rPr lang="sv-SE" sz="1200" dirty="0"/>
              <a:t>Den fysiska arbetsmiljön på min arbetsplats är utformad för att stödja kommunikation och kreativa möten</a:t>
            </a:r>
          </a:p>
        </p:txBody>
      </p:sp>
      <p:sp>
        <p:nvSpPr>
          <p:cNvPr id="19" name="Rectangle 18"/>
          <p:cNvSpPr/>
          <p:nvPr/>
        </p:nvSpPr>
        <p:spPr>
          <a:xfrm>
            <a:off x="108539" y="104775"/>
            <a:ext cx="2434636" cy="2095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dirty="0" smtClean="0">
                <a:solidFill>
                  <a:schemeClr val="tx1"/>
                </a:solidFill>
              </a:rPr>
              <a:t>Landsspecifika resultat</a:t>
            </a:r>
            <a:endParaRPr lang="sv-SE" sz="1200" dirty="0">
              <a:solidFill>
                <a:schemeClr val="tx1"/>
              </a:solidFill>
            </a:endParaRPr>
          </a:p>
        </p:txBody>
      </p:sp>
      <p:sp>
        <p:nvSpPr>
          <p:cNvPr id="20" name="Rektangel 14"/>
          <p:cNvSpPr/>
          <p:nvPr/>
        </p:nvSpPr>
        <p:spPr>
          <a:xfrm>
            <a:off x="127589" y="4666212"/>
            <a:ext cx="8920717" cy="276999"/>
          </a:xfrm>
          <a:prstGeom prst="rect">
            <a:avLst/>
          </a:prstGeom>
        </p:spPr>
        <p:txBody>
          <a:bodyPr wrap="square">
            <a:spAutoFit/>
          </a:bodyPr>
          <a:lstStyle/>
          <a:p>
            <a:r>
              <a:rPr lang="sv-SE" sz="1200" i="1" dirty="0" smtClean="0"/>
              <a:t>Hur väl instämmer du i följande påståenden? n=4044</a:t>
            </a:r>
            <a:endParaRPr lang="sv-SE" sz="1200" i="1" dirty="0"/>
          </a:p>
        </p:txBody>
      </p:sp>
      <p:grpSp>
        <p:nvGrpSpPr>
          <p:cNvPr id="21" name="Grupp 4"/>
          <p:cNvGrpSpPr/>
          <p:nvPr/>
        </p:nvGrpSpPr>
        <p:grpSpPr>
          <a:xfrm>
            <a:off x="5924809" y="4484706"/>
            <a:ext cx="2301226" cy="522097"/>
            <a:chOff x="5646929" y="308883"/>
            <a:chExt cx="2301226" cy="522097"/>
          </a:xfrm>
        </p:grpSpPr>
        <p:cxnSp>
          <p:nvCxnSpPr>
            <p:cNvPr id="22" name="Rak 5"/>
            <p:cNvCxnSpPr>
              <a:stCxn id="23" idx="1"/>
              <a:endCxn id="28" idx="1"/>
            </p:cNvCxnSpPr>
            <p:nvPr/>
          </p:nvCxnSpPr>
          <p:spPr>
            <a:xfrm flipV="1">
              <a:off x="5922338" y="421338"/>
              <a:ext cx="1806077" cy="1"/>
            </a:xfrm>
            <a:prstGeom prst="line">
              <a:avLst/>
            </a:prstGeom>
          </p:spPr>
          <p:style>
            <a:lnRef idx="1">
              <a:schemeClr val="dk1"/>
            </a:lnRef>
            <a:fillRef idx="0">
              <a:schemeClr val="dk1"/>
            </a:fillRef>
            <a:effectRef idx="0">
              <a:schemeClr val="dk1"/>
            </a:effectRef>
            <a:fontRef idx="minor">
              <a:schemeClr val="tx1"/>
            </a:fontRef>
          </p:style>
        </p:cxnSp>
        <p:sp>
          <p:nvSpPr>
            <p:cNvPr id="23" name="Rektangel 6"/>
            <p:cNvSpPr/>
            <p:nvPr/>
          </p:nvSpPr>
          <p:spPr>
            <a:xfrm>
              <a:off x="5922338" y="311469"/>
              <a:ext cx="219740" cy="21974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1</a:t>
              </a:r>
              <a:endParaRPr lang="sv-SE" sz="900" dirty="0"/>
            </a:p>
          </p:txBody>
        </p:sp>
        <p:sp>
          <p:nvSpPr>
            <p:cNvPr id="24" name="Rektangel 7"/>
            <p:cNvSpPr/>
            <p:nvPr/>
          </p:nvSpPr>
          <p:spPr>
            <a:xfrm>
              <a:off x="6283553" y="311469"/>
              <a:ext cx="219740" cy="21974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2</a:t>
              </a:r>
              <a:endParaRPr lang="sv-SE" sz="900" dirty="0"/>
            </a:p>
          </p:txBody>
        </p:sp>
        <p:sp>
          <p:nvSpPr>
            <p:cNvPr id="25" name="Rektangel 8"/>
            <p:cNvSpPr/>
            <p:nvPr/>
          </p:nvSpPr>
          <p:spPr>
            <a:xfrm>
              <a:off x="6644768" y="311468"/>
              <a:ext cx="219740" cy="219740"/>
            </a:xfrm>
            <a:prstGeom prst="rect">
              <a:avLst/>
            </a:prstGeom>
            <a:solidFill>
              <a:schemeClr val="accent5">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3</a:t>
              </a:r>
              <a:endParaRPr lang="sv-SE" sz="900" dirty="0"/>
            </a:p>
          </p:txBody>
        </p:sp>
        <p:sp>
          <p:nvSpPr>
            <p:cNvPr id="26" name="Rektangel 9"/>
            <p:cNvSpPr/>
            <p:nvPr/>
          </p:nvSpPr>
          <p:spPr>
            <a:xfrm>
              <a:off x="7005983" y="311468"/>
              <a:ext cx="219740" cy="219740"/>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4</a:t>
              </a:r>
              <a:endParaRPr lang="sv-SE" sz="900" dirty="0"/>
            </a:p>
          </p:txBody>
        </p:sp>
        <p:sp>
          <p:nvSpPr>
            <p:cNvPr id="27" name="Rektangel 10"/>
            <p:cNvSpPr/>
            <p:nvPr/>
          </p:nvSpPr>
          <p:spPr>
            <a:xfrm>
              <a:off x="7367198" y="308883"/>
              <a:ext cx="219740" cy="219740"/>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5</a:t>
              </a:r>
              <a:endParaRPr lang="sv-SE" sz="900" dirty="0"/>
            </a:p>
          </p:txBody>
        </p:sp>
        <p:sp>
          <p:nvSpPr>
            <p:cNvPr id="28" name="Rektangel 11"/>
            <p:cNvSpPr/>
            <p:nvPr/>
          </p:nvSpPr>
          <p:spPr>
            <a:xfrm>
              <a:off x="7728415" y="311468"/>
              <a:ext cx="219740" cy="219740"/>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a:t>
              </a:r>
              <a:endParaRPr lang="sv-SE" sz="900" dirty="0"/>
            </a:p>
          </p:txBody>
        </p:sp>
        <p:sp>
          <p:nvSpPr>
            <p:cNvPr id="29" name="textruta 12"/>
            <p:cNvSpPr txBox="1"/>
            <p:nvPr/>
          </p:nvSpPr>
          <p:spPr>
            <a:xfrm>
              <a:off x="5646929" y="492426"/>
              <a:ext cx="785486" cy="338554"/>
            </a:xfrm>
            <a:prstGeom prst="rect">
              <a:avLst/>
            </a:prstGeom>
            <a:noFill/>
          </p:spPr>
          <p:txBody>
            <a:bodyPr wrap="square" rtlCol="0">
              <a:spAutoFit/>
            </a:bodyPr>
            <a:lstStyle/>
            <a:p>
              <a:pPr algn="ctr"/>
              <a:r>
                <a:rPr lang="sv-SE" sz="800" dirty="0" smtClean="0"/>
                <a:t>Instämmer inte alls</a:t>
              </a:r>
              <a:endParaRPr lang="sv-SE" sz="800" dirty="0"/>
            </a:p>
          </p:txBody>
        </p:sp>
        <p:sp>
          <p:nvSpPr>
            <p:cNvPr id="30" name="textruta 13"/>
            <p:cNvSpPr txBox="1"/>
            <p:nvPr/>
          </p:nvSpPr>
          <p:spPr>
            <a:xfrm>
              <a:off x="7082554" y="492426"/>
              <a:ext cx="789028" cy="338554"/>
            </a:xfrm>
            <a:prstGeom prst="rect">
              <a:avLst/>
            </a:prstGeom>
            <a:noFill/>
          </p:spPr>
          <p:txBody>
            <a:bodyPr wrap="square" rtlCol="0">
              <a:spAutoFit/>
            </a:bodyPr>
            <a:lstStyle/>
            <a:p>
              <a:pPr algn="ctr"/>
              <a:r>
                <a:rPr lang="sv-SE" sz="800" dirty="0" smtClean="0"/>
                <a:t>Instämmer helt</a:t>
              </a:r>
              <a:endParaRPr lang="sv-SE" sz="800" dirty="0"/>
            </a:p>
          </p:txBody>
        </p:sp>
      </p:grpSp>
    </p:spTree>
    <p:extLst>
      <p:ext uri="{BB962C8B-B14F-4D97-AF65-F5344CB8AC3E}">
        <p14:creationId xmlns:p14="http://schemas.microsoft.com/office/powerpoint/2010/main" val="4326843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RESPONDENTER</a:t>
            </a:r>
            <a:endParaRPr lang="sv-SE" dirty="0"/>
          </a:p>
        </p:txBody>
      </p:sp>
      <p:sp>
        <p:nvSpPr>
          <p:cNvPr id="4" name="Text Placeholder 3"/>
          <p:cNvSpPr>
            <a:spLocks noGrp="1"/>
          </p:cNvSpPr>
          <p:nvPr>
            <p:ph type="body" idx="1"/>
          </p:nvPr>
        </p:nvSpPr>
        <p:spPr/>
        <p:txBody>
          <a:bodyPr/>
          <a:lstStyle/>
          <a:p>
            <a:endParaRPr lang="sv-SE"/>
          </a:p>
        </p:txBody>
      </p:sp>
    </p:spTree>
    <p:extLst>
      <p:ext uri="{BB962C8B-B14F-4D97-AF65-F5344CB8AC3E}">
        <p14:creationId xmlns:p14="http://schemas.microsoft.com/office/powerpoint/2010/main" val="24778464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 FRAMTIDEN</a:t>
            </a:r>
            <a:endParaRPr lang="sv-SE" dirty="0"/>
          </a:p>
        </p:txBody>
      </p:sp>
      <p:sp>
        <p:nvSpPr>
          <p:cNvPr id="3" name="Platshållare för text 2"/>
          <p:cNvSpPr>
            <a:spLocks noGrp="1"/>
          </p:cNvSpPr>
          <p:nvPr>
            <p:ph type="body" idx="1"/>
          </p:nvPr>
        </p:nvSpPr>
        <p:spPr/>
        <p:txBody>
          <a:bodyPr/>
          <a:lstStyle/>
          <a:p>
            <a:endParaRPr lang="sv-SE"/>
          </a:p>
        </p:txBody>
      </p:sp>
    </p:spTree>
    <p:extLst>
      <p:ext uri="{BB962C8B-B14F-4D97-AF65-F5344CB8AC3E}">
        <p14:creationId xmlns:p14="http://schemas.microsoft.com/office/powerpoint/2010/main" val="573664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600" dirty="0" smtClean="0"/>
              <a:t>I </a:t>
            </a:r>
            <a:r>
              <a:rPr lang="sv-SE" sz="1600" dirty="0"/>
              <a:t>framtiden kommer det att </a:t>
            </a:r>
            <a:r>
              <a:rPr lang="sv-SE" sz="1600" dirty="0" smtClean="0"/>
              <a:t>ställas högre krav på flexibla </a:t>
            </a:r>
            <a:r>
              <a:rPr lang="sv-SE" sz="1600" dirty="0"/>
              <a:t>arbetsförhållanden </a:t>
            </a:r>
            <a:r>
              <a:rPr lang="sv-SE" sz="1600" dirty="0" smtClean="0"/>
              <a:t>för att anställda ska trivas och uppnå </a:t>
            </a:r>
            <a:r>
              <a:rPr lang="sv-SE" sz="1600" dirty="0"/>
              <a:t>en hög nivå av välbefinnande</a:t>
            </a:r>
          </a:p>
        </p:txBody>
      </p:sp>
      <p:graphicFrame>
        <p:nvGraphicFramePr>
          <p:cNvPr id="3" name="Platshållare för innehåll 4"/>
          <p:cNvGraphicFramePr>
            <a:graphicFrameLocks/>
          </p:cNvGraphicFramePr>
          <p:nvPr>
            <p:extLst>
              <p:ext uri="{D42A27DB-BD31-4B8C-83A1-F6EECF244321}">
                <p14:modId xmlns:p14="http://schemas.microsoft.com/office/powerpoint/2010/main" val="1876859271"/>
              </p:ext>
            </p:extLst>
          </p:nvPr>
        </p:nvGraphicFramePr>
        <p:xfrm>
          <a:off x="380627" y="1609725"/>
          <a:ext cx="7768835" cy="2791036"/>
        </p:xfrm>
        <a:graphic>
          <a:graphicData uri="http://schemas.openxmlformats.org/drawingml/2006/chart">
            <c:chart xmlns:c="http://schemas.openxmlformats.org/drawingml/2006/chart" xmlns:r="http://schemas.openxmlformats.org/officeDocument/2006/relationships" r:id="rId3"/>
          </a:graphicData>
        </a:graphic>
      </p:graphicFrame>
      <p:sp>
        <p:nvSpPr>
          <p:cNvPr id="14" name="Rektangel 13"/>
          <p:cNvSpPr/>
          <p:nvPr/>
        </p:nvSpPr>
        <p:spPr>
          <a:xfrm>
            <a:off x="127589" y="4484706"/>
            <a:ext cx="5147081" cy="461665"/>
          </a:xfrm>
          <a:prstGeom prst="rect">
            <a:avLst/>
          </a:prstGeom>
        </p:spPr>
        <p:txBody>
          <a:bodyPr wrap="square">
            <a:spAutoFit/>
          </a:bodyPr>
          <a:lstStyle/>
          <a:p>
            <a:r>
              <a:rPr lang="sv-SE" sz="1200" i="1" dirty="0" smtClean="0"/>
              <a:t>Vad tror du kommer vara viktigt för att framtidens arbetsplats ska få människor att fungera bra och trivas? n=4044</a:t>
            </a:r>
            <a:endParaRPr lang="sv-SE" sz="1200" i="1" dirty="0"/>
          </a:p>
        </p:txBody>
      </p:sp>
      <p:grpSp>
        <p:nvGrpSpPr>
          <p:cNvPr id="15" name="Grupp 4"/>
          <p:cNvGrpSpPr/>
          <p:nvPr/>
        </p:nvGrpSpPr>
        <p:grpSpPr>
          <a:xfrm>
            <a:off x="5924809" y="4484706"/>
            <a:ext cx="2301226" cy="522097"/>
            <a:chOff x="5646929" y="308883"/>
            <a:chExt cx="2301226" cy="522097"/>
          </a:xfrm>
        </p:grpSpPr>
        <p:cxnSp>
          <p:nvCxnSpPr>
            <p:cNvPr id="16" name="Rak 5"/>
            <p:cNvCxnSpPr>
              <a:stCxn id="17" idx="1"/>
              <a:endCxn id="22" idx="1"/>
            </p:cNvCxnSpPr>
            <p:nvPr/>
          </p:nvCxnSpPr>
          <p:spPr>
            <a:xfrm flipV="1">
              <a:off x="5922338" y="421338"/>
              <a:ext cx="1806077" cy="1"/>
            </a:xfrm>
            <a:prstGeom prst="line">
              <a:avLst/>
            </a:prstGeom>
          </p:spPr>
          <p:style>
            <a:lnRef idx="1">
              <a:schemeClr val="dk1"/>
            </a:lnRef>
            <a:fillRef idx="0">
              <a:schemeClr val="dk1"/>
            </a:fillRef>
            <a:effectRef idx="0">
              <a:schemeClr val="dk1"/>
            </a:effectRef>
            <a:fontRef idx="minor">
              <a:schemeClr val="tx1"/>
            </a:fontRef>
          </p:style>
        </p:cxnSp>
        <p:sp>
          <p:nvSpPr>
            <p:cNvPr id="17" name="Rektangel 6"/>
            <p:cNvSpPr/>
            <p:nvPr/>
          </p:nvSpPr>
          <p:spPr>
            <a:xfrm>
              <a:off x="5922338" y="311469"/>
              <a:ext cx="219740" cy="21974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1</a:t>
              </a:r>
              <a:endParaRPr lang="sv-SE" sz="900" dirty="0"/>
            </a:p>
          </p:txBody>
        </p:sp>
        <p:sp>
          <p:nvSpPr>
            <p:cNvPr id="18" name="Rektangel 7"/>
            <p:cNvSpPr/>
            <p:nvPr/>
          </p:nvSpPr>
          <p:spPr>
            <a:xfrm>
              <a:off x="6283553" y="311469"/>
              <a:ext cx="219740" cy="21974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2</a:t>
              </a:r>
              <a:endParaRPr lang="sv-SE" sz="900" dirty="0"/>
            </a:p>
          </p:txBody>
        </p:sp>
        <p:sp>
          <p:nvSpPr>
            <p:cNvPr id="19" name="Rektangel 8"/>
            <p:cNvSpPr/>
            <p:nvPr/>
          </p:nvSpPr>
          <p:spPr>
            <a:xfrm>
              <a:off x="6644768" y="311468"/>
              <a:ext cx="219740" cy="219740"/>
            </a:xfrm>
            <a:prstGeom prst="rect">
              <a:avLst/>
            </a:prstGeom>
            <a:solidFill>
              <a:schemeClr val="accent5">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3</a:t>
              </a:r>
              <a:endParaRPr lang="sv-SE" sz="900" dirty="0"/>
            </a:p>
          </p:txBody>
        </p:sp>
        <p:sp>
          <p:nvSpPr>
            <p:cNvPr id="20" name="Rektangel 9"/>
            <p:cNvSpPr/>
            <p:nvPr/>
          </p:nvSpPr>
          <p:spPr>
            <a:xfrm>
              <a:off x="7005983" y="311468"/>
              <a:ext cx="219740" cy="219740"/>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4</a:t>
              </a:r>
              <a:endParaRPr lang="sv-SE" sz="900" dirty="0"/>
            </a:p>
          </p:txBody>
        </p:sp>
        <p:sp>
          <p:nvSpPr>
            <p:cNvPr id="21" name="Rektangel 10"/>
            <p:cNvSpPr/>
            <p:nvPr/>
          </p:nvSpPr>
          <p:spPr>
            <a:xfrm>
              <a:off x="7367198" y="308883"/>
              <a:ext cx="219740" cy="219740"/>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5</a:t>
              </a:r>
              <a:endParaRPr lang="sv-SE" sz="900" dirty="0"/>
            </a:p>
          </p:txBody>
        </p:sp>
        <p:sp>
          <p:nvSpPr>
            <p:cNvPr id="22" name="Rektangel 11"/>
            <p:cNvSpPr/>
            <p:nvPr/>
          </p:nvSpPr>
          <p:spPr>
            <a:xfrm>
              <a:off x="7728415" y="311468"/>
              <a:ext cx="219740" cy="219740"/>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a:t>
              </a:r>
              <a:endParaRPr lang="sv-SE" sz="900" dirty="0"/>
            </a:p>
          </p:txBody>
        </p:sp>
        <p:sp>
          <p:nvSpPr>
            <p:cNvPr id="23" name="textruta 12"/>
            <p:cNvSpPr txBox="1"/>
            <p:nvPr/>
          </p:nvSpPr>
          <p:spPr>
            <a:xfrm>
              <a:off x="5646929" y="492426"/>
              <a:ext cx="785486" cy="338554"/>
            </a:xfrm>
            <a:prstGeom prst="rect">
              <a:avLst/>
            </a:prstGeom>
            <a:noFill/>
          </p:spPr>
          <p:txBody>
            <a:bodyPr wrap="square" rtlCol="0">
              <a:spAutoFit/>
            </a:bodyPr>
            <a:lstStyle/>
            <a:p>
              <a:pPr algn="ctr"/>
              <a:r>
                <a:rPr lang="sv-SE" sz="800" dirty="0" smtClean="0"/>
                <a:t>Instämmer inte alls</a:t>
              </a:r>
              <a:endParaRPr lang="sv-SE" sz="800" dirty="0"/>
            </a:p>
          </p:txBody>
        </p:sp>
        <p:sp>
          <p:nvSpPr>
            <p:cNvPr id="24" name="textruta 13"/>
            <p:cNvSpPr txBox="1"/>
            <p:nvPr/>
          </p:nvSpPr>
          <p:spPr>
            <a:xfrm>
              <a:off x="7082554" y="492426"/>
              <a:ext cx="789028" cy="338554"/>
            </a:xfrm>
            <a:prstGeom prst="rect">
              <a:avLst/>
            </a:prstGeom>
            <a:noFill/>
          </p:spPr>
          <p:txBody>
            <a:bodyPr wrap="square" rtlCol="0">
              <a:spAutoFit/>
            </a:bodyPr>
            <a:lstStyle/>
            <a:p>
              <a:pPr algn="ctr"/>
              <a:r>
                <a:rPr lang="sv-SE" sz="800" dirty="0" smtClean="0"/>
                <a:t>Instämmer helt</a:t>
              </a:r>
              <a:endParaRPr lang="sv-SE" sz="800" dirty="0"/>
            </a:p>
          </p:txBody>
        </p:sp>
      </p:grpSp>
    </p:spTree>
    <p:extLst>
      <p:ext uri="{BB962C8B-B14F-4D97-AF65-F5344CB8AC3E}">
        <p14:creationId xmlns:p14="http://schemas.microsoft.com/office/powerpoint/2010/main" val="20257077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5979" y="398134"/>
            <a:ext cx="8229600" cy="606029"/>
          </a:xfrm>
        </p:spPr>
        <p:txBody>
          <a:bodyPr>
            <a:noAutofit/>
          </a:bodyPr>
          <a:lstStyle/>
          <a:p>
            <a:r>
              <a:rPr lang="sv-SE" sz="1600" dirty="0" smtClean="0"/>
              <a:t>Flexibla arbetstider förutspås bli viktigt för att människor ska trivas på framtidens arbetsplatser</a:t>
            </a:r>
            <a:endParaRPr lang="sv-SE" sz="1600" dirty="0"/>
          </a:p>
        </p:txBody>
      </p:sp>
      <p:graphicFrame>
        <p:nvGraphicFramePr>
          <p:cNvPr id="4" name="Platshållare för innehåll 4"/>
          <p:cNvGraphicFramePr>
            <a:graphicFrameLocks/>
          </p:cNvGraphicFramePr>
          <p:nvPr>
            <p:extLst>
              <p:ext uri="{D42A27DB-BD31-4B8C-83A1-F6EECF244321}">
                <p14:modId xmlns:p14="http://schemas.microsoft.com/office/powerpoint/2010/main" val="2749729919"/>
              </p:ext>
            </p:extLst>
          </p:nvPr>
        </p:nvGraphicFramePr>
        <p:xfrm>
          <a:off x="352917" y="1042263"/>
          <a:ext cx="7768835" cy="2791036"/>
        </p:xfrm>
        <a:graphic>
          <a:graphicData uri="http://schemas.openxmlformats.org/drawingml/2006/chart">
            <c:chart xmlns:c="http://schemas.openxmlformats.org/drawingml/2006/chart" xmlns:r="http://schemas.openxmlformats.org/officeDocument/2006/relationships" r:id="rId3"/>
          </a:graphicData>
        </a:graphic>
      </p:graphicFrame>
      <p:sp>
        <p:nvSpPr>
          <p:cNvPr id="15" name="Rektangel 14"/>
          <p:cNvSpPr/>
          <p:nvPr/>
        </p:nvSpPr>
        <p:spPr>
          <a:xfrm>
            <a:off x="127589" y="4628112"/>
            <a:ext cx="8920717" cy="461665"/>
          </a:xfrm>
          <a:prstGeom prst="rect">
            <a:avLst/>
          </a:prstGeom>
        </p:spPr>
        <p:txBody>
          <a:bodyPr wrap="square">
            <a:spAutoFit/>
          </a:bodyPr>
          <a:lstStyle/>
          <a:p>
            <a:r>
              <a:rPr lang="sv-SE" sz="1200" i="1" dirty="0" smtClean="0"/>
              <a:t>Vad tror du kommer vara viktigt för att framtidens arbetsplats ska få människor att </a:t>
            </a:r>
          </a:p>
          <a:p>
            <a:r>
              <a:rPr lang="sv-SE" sz="1200" i="1" dirty="0" smtClean="0"/>
              <a:t>fungera bra och trivas? n=4044</a:t>
            </a:r>
            <a:endParaRPr lang="sv-SE" sz="1200" i="1" dirty="0"/>
          </a:p>
        </p:txBody>
      </p:sp>
      <p:sp>
        <p:nvSpPr>
          <p:cNvPr id="3" name="TextBox 2"/>
          <p:cNvSpPr txBox="1"/>
          <p:nvPr/>
        </p:nvSpPr>
        <p:spPr>
          <a:xfrm>
            <a:off x="711550" y="908139"/>
            <a:ext cx="4174541" cy="276999"/>
          </a:xfrm>
          <a:prstGeom prst="rect">
            <a:avLst/>
          </a:prstGeom>
          <a:noFill/>
        </p:spPr>
        <p:txBody>
          <a:bodyPr wrap="none" rtlCol="0">
            <a:spAutoFit/>
          </a:bodyPr>
          <a:lstStyle/>
          <a:p>
            <a:r>
              <a:rPr lang="sv-SE" sz="1200" dirty="0"/>
              <a:t>Skapa möjligheter för att jobba hemifrån eller andra platser</a:t>
            </a:r>
          </a:p>
        </p:txBody>
      </p:sp>
      <p:graphicFrame>
        <p:nvGraphicFramePr>
          <p:cNvPr id="16" name="Platshållare för innehåll 4"/>
          <p:cNvGraphicFramePr>
            <a:graphicFrameLocks/>
          </p:cNvGraphicFramePr>
          <p:nvPr>
            <p:extLst>
              <p:ext uri="{D42A27DB-BD31-4B8C-83A1-F6EECF244321}">
                <p14:modId xmlns:p14="http://schemas.microsoft.com/office/powerpoint/2010/main" val="394628506"/>
              </p:ext>
            </p:extLst>
          </p:nvPr>
        </p:nvGraphicFramePr>
        <p:xfrm>
          <a:off x="341265" y="2215767"/>
          <a:ext cx="7768835" cy="2791036"/>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2"/>
          <p:cNvSpPr txBox="1"/>
          <p:nvPr/>
        </p:nvSpPr>
        <p:spPr>
          <a:xfrm>
            <a:off x="711550" y="2076722"/>
            <a:ext cx="3102131" cy="276999"/>
          </a:xfrm>
          <a:prstGeom prst="rect">
            <a:avLst/>
          </a:prstGeom>
          <a:noFill/>
        </p:spPr>
        <p:txBody>
          <a:bodyPr wrap="none" rtlCol="0">
            <a:spAutoFit/>
          </a:bodyPr>
          <a:lstStyle/>
          <a:p>
            <a:r>
              <a:rPr lang="sv-SE" sz="1200" dirty="0"/>
              <a:t>Anpassade lokaler för nya sätt att jobba på</a:t>
            </a:r>
          </a:p>
        </p:txBody>
      </p:sp>
      <p:graphicFrame>
        <p:nvGraphicFramePr>
          <p:cNvPr id="18" name="Platshållare för innehåll 4"/>
          <p:cNvGraphicFramePr>
            <a:graphicFrameLocks/>
          </p:cNvGraphicFramePr>
          <p:nvPr>
            <p:extLst>
              <p:ext uri="{D42A27DB-BD31-4B8C-83A1-F6EECF244321}">
                <p14:modId xmlns:p14="http://schemas.microsoft.com/office/powerpoint/2010/main" val="1396401506"/>
              </p:ext>
            </p:extLst>
          </p:nvPr>
        </p:nvGraphicFramePr>
        <p:xfrm>
          <a:off x="341266" y="3409193"/>
          <a:ext cx="7768835" cy="2791036"/>
        </p:xfrm>
        <a:graphic>
          <a:graphicData uri="http://schemas.openxmlformats.org/drawingml/2006/chart">
            <c:chart xmlns:c="http://schemas.openxmlformats.org/drawingml/2006/chart" xmlns:r="http://schemas.openxmlformats.org/officeDocument/2006/relationships" r:id="rId5"/>
          </a:graphicData>
        </a:graphic>
      </p:graphicFrame>
      <p:sp>
        <p:nvSpPr>
          <p:cNvPr id="19" name="TextBox 2"/>
          <p:cNvSpPr txBox="1"/>
          <p:nvPr/>
        </p:nvSpPr>
        <p:spPr>
          <a:xfrm>
            <a:off x="750911" y="3277978"/>
            <a:ext cx="2520242" cy="276999"/>
          </a:xfrm>
          <a:prstGeom prst="rect">
            <a:avLst/>
          </a:prstGeom>
          <a:noFill/>
        </p:spPr>
        <p:txBody>
          <a:bodyPr wrap="none" rtlCol="0">
            <a:spAutoFit/>
          </a:bodyPr>
          <a:lstStyle/>
          <a:p>
            <a:r>
              <a:rPr lang="sv-SE" sz="1200" dirty="0" smtClean="0"/>
              <a:t>Ge möjlighet till flexibla arbetstider</a:t>
            </a:r>
          </a:p>
        </p:txBody>
      </p:sp>
      <p:sp>
        <p:nvSpPr>
          <p:cNvPr id="21" name="Rectangle 20"/>
          <p:cNvSpPr/>
          <p:nvPr/>
        </p:nvSpPr>
        <p:spPr>
          <a:xfrm>
            <a:off x="108539" y="104775"/>
            <a:ext cx="2434636" cy="2095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dirty="0" smtClean="0">
                <a:solidFill>
                  <a:schemeClr val="tx1"/>
                </a:solidFill>
              </a:rPr>
              <a:t>Landsspecifika resultat</a:t>
            </a:r>
            <a:endParaRPr lang="sv-SE" sz="1200" dirty="0">
              <a:solidFill>
                <a:schemeClr val="tx1"/>
              </a:solidFill>
            </a:endParaRPr>
          </a:p>
        </p:txBody>
      </p:sp>
      <p:grpSp>
        <p:nvGrpSpPr>
          <p:cNvPr id="22" name="Grupp 4"/>
          <p:cNvGrpSpPr/>
          <p:nvPr/>
        </p:nvGrpSpPr>
        <p:grpSpPr>
          <a:xfrm>
            <a:off x="5924809" y="4484706"/>
            <a:ext cx="2301226" cy="522097"/>
            <a:chOff x="5646929" y="308883"/>
            <a:chExt cx="2301226" cy="522097"/>
          </a:xfrm>
        </p:grpSpPr>
        <p:cxnSp>
          <p:nvCxnSpPr>
            <p:cNvPr id="23" name="Rak 5"/>
            <p:cNvCxnSpPr>
              <a:stCxn id="24" idx="1"/>
              <a:endCxn id="29" idx="1"/>
            </p:cNvCxnSpPr>
            <p:nvPr/>
          </p:nvCxnSpPr>
          <p:spPr>
            <a:xfrm flipV="1">
              <a:off x="5922338" y="421338"/>
              <a:ext cx="1806077" cy="1"/>
            </a:xfrm>
            <a:prstGeom prst="line">
              <a:avLst/>
            </a:prstGeom>
          </p:spPr>
          <p:style>
            <a:lnRef idx="1">
              <a:schemeClr val="dk1"/>
            </a:lnRef>
            <a:fillRef idx="0">
              <a:schemeClr val="dk1"/>
            </a:fillRef>
            <a:effectRef idx="0">
              <a:schemeClr val="dk1"/>
            </a:effectRef>
            <a:fontRef idx="minor">
              <a:schemeClr val="tx1"/>
            </a:fontRef>
          </p:style>
        </p:cxnSp>
        <p:sp>
          <p:nvSpPr>
            <p:cNvPr id="24" name="Rektangel 6"/>
            <p:cNvSpPr/>
            <p:nvPr/>
          </p:nvSpPr>
          <p:spPr>
            <a:xfrm>
              <a:off x="5922338" y="311469"/>
              <a:ext cx="219740" cy="21974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1</a:t>
              </a:r>
              <a:endParaRPr lang="sv-SE" sz="900" dirty="0"/>
            </a:p>
          </p:txBody>
        </p:sp>
        <p:sp>
          <p:nvSpPr>
            <p:cNvPr id="25" name="Rektangel 7"/>
            <p:cNvSpPr/>
            <p:nvPr/>
          </p:nvSpPr>
          <p:spPr>
            <a:xfrm>
              <a:off x="6283553" y="311469"/>
              <a:ext cx="219740" cy="21974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2</a:t>
              </a:r>
              <a:endParaRPr lang="sv-SE" sz="900" dirty="0"/>
            </a:p>
          </p:txBody>
        </p:sp>
        <p:sp>
          <p:nvSpPr>
            <p:cNvPr id="26" name="Rektangel 8"/>
            <p:cNvSpPr/>
            <p:nvPr/>
          </p:nvSpPr>
          <p:spPr>
            <a:xfrm>
              <a:off x="6644768" y="311468"/>
              <a:ext cx="219740" cy="219740"/>
            </a:xfrm>
            <a:prstGeom prst="rect">
              <a:avLst/>
            </a:prstGeom>
            <a:solidFill>
              <a:schemeClr val="accent5">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3</a:t>
              </a:r>
              <a:endParaRPr lang="sv-SE" sz="900" dirty="0"/>
            </a:p>
          </p:txBody>
        </p:sp>
        <p:sp>
          <p:nvSpPr>
            <p:cNvPr id="27" name="Rektangel 9"/>
            <p:cNvSpPr/>
            <p:nvPr/>
          </p:nvSpPr>
          <p:spPr>
            <a:xfrm>
              <a:off x="7005983" y="311468"/>
              <a:ext cx="219740" cy="219740"/>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4</a:t>
              </a:r>
              <a:endParaRPr lang="sv-SE" sz="900" dirty="0"/>
            </a:p>
          </p:txBody>
        </p:sp>
        <p:sp>
          <p:nvSpPr>
            <p:cNvPr id="28" name="Rektangel 10"/>
            <p:cNvSpPr/>
            <p:nvPr/>
          </p:nvSpPr>
          <p:spPr>
            <a:xfrm>
              <a:off x="7367198" y="308883"/>
              <a:ext cx="219740" cy="219740"/>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5</a:t>
              </a:r>
              <a:endParaRPr lang="sv-SE" sz="900" dirty="0"/>
            </a:p>
          </p:txBody>
        </p:sp>
        <p:sp>
          <p:nvSpPr>
            <p:cNvPr id="29" name="Rektangel 11"/>
            <p:cNvSpPr/>
            <p:nvPr/>
          </p:nvSpPr>
          <p:spPr>
            <a:xfrm>
              <a:off x="7728415" y="311468"/>
              <a:ext cx="219740" cy="219740"/>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a:t>
              </a:r>
              <a:endParaRPr lang="sv-SE" sz="900" dirty="0"/>
            </a:p>
          </p:txBody>
        </p:sp>
        <p:sp>
          <p:nvSpPr>
            <p:cNvPr id="30" name="textruta 12"/>
            <p:cNvSpPr txBox="1"/>
            <p:nvPr/>
          </p:nvSpPr>
          <p:spPr>
            <a:xfrm>
              <a:off x="5646929" y="492426"/>
              <a:ext cx="785486" cy="338554"/>
            </a:xfrm>
            <a:prstGeom prst="rect">
              <a:avLst/>
            </a:prstGeom>
            <a:noFill/>
          </p:spPr>
          <p:txBody>
            <a:bodyPr wrap="square" rtlCol="0">
              <a:spAutoFit/>
            </a:bodyPr>
            <a:lstStyle/>
            <a:p>
              <a:pPr algn="ctr"/>
              <a:r>
                <a:rPr lang="sv-SE" sz="800" dirty="0" smtClean="0"/>
                <a:t>Instämmer inte alls</a:t>
              </a:r>
              <a:endParaRPr lang="sv-SE" sz="800" dirty="0"/>
            </a:p>
          </p:txBody>
        </p:sp>
        <p:sp>
          <p:nvSpPr>
            <p:cNvPr id="31" name="textruta 13"/>
            <p:cNvSpPr txBox="1"/>
            <p:nvPr/>
          </p:nvSpPr>
          <p:spPr>
            <a:xfrm>
              <a:off x="7082554" y="492426"/>
              <a:ext cx="789028" cy="338554"/>
            </a:xfrm>
            <a:prstGeom prst="rect">
              <a:avLst/>
            </a:prstGeom>
            <a:noFill/>
          </p:spPr>
          <p:txBody>
            <a:bodyPr wrap="square" rtlCol="0">
              <a:spAutoFit/>
            </a:bodyPr>
            <a:lstStyle/>
            <a:p>
              <a:pPr algn="ctr"/>
              <a:r>
                <a:rPr lang="sv-SE" sz="800" dirty="0" smtClean="0"/>
                <a:t>Instämmer helt</a:t>
              </a:r>
              <a:endParaRPr lang="sv-SE" sz="800" dirty="0"/>
            </a:p>
          </p:txBody>
        </p:sp>
      </p:grpSp>
    </p:spTree>
    <p:extLst>
      <p:ext uri="{BB962C8B-B14F-4D97-AF65-F5344CB8AC3E}">
        <p14:creationId xmlns:p14="http://schemas.microsoft.com/office/powerpoint/2010/main" val="15021405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1600" dirty="0" smtClean="0"/>
              <a:t>Nära hälften av danskarna tror att lekfulla och aktiva inslag under arbetstid kommer att vara viktigt på den framtida arbetsplatsen</a:t>
            </a:r>
            <a:endParaRPr lang="sv-SE" sz="1600" dirty="0"/>
          </a:p>
        </p:txBody>
      </p:sp>
      <p:graphicFrame>
        <p:nvGraphicFramePr>
          <p:cNvPr id="4" name="Platshållare för innehåll 4"/>
          <p:cNvGraphicFramePr>
            <a:graphicFrameLocks/>
          </p:cNvGraphicFramePr>
          <p:nvPr>
            <p:extLst>
              <p:ext uri="{D42A27DB-BD31-4B8C-83A1-F6EECF244321}">
                <p14:modId xmlns:p14="http://schemas.microsoft.com/office/powerpoint/2010/main" val="673973324"/>
              </p:ext>
            </p:extLst>
          </p:nvPr>
        </p:nvGraphicFramePr>
        <p:xfrm>
          <a:off x="380627" y="1609725"/>
          <a:ext cx="7768835" cy="27910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Platshållare för innehåll 4"/>
          <p:cNvGraphicFramePr>
            <a:graphicFrameLocks/>
          </p:cNvGraphicFramePr>
          <p:nvPr>
            <p:extLst>
              <p:ext uri="{D42A27DB-BD31-4B8C-83A1-F6EECF244321}">
                <p14:modId xmlns:p14="http://schemas.microsoft.com/office/powerpoint/2010/main" val="727933460"/>
              </p:ext>
            </p:extLst>
          </p:nvPr>
        </p:nvGraphicFramePr>
        <p:xfrm>
          <a:off x="380627" y="3043746"/>
          <a:ext cx="7768835" cy="2791036"/>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2"/>
          <p:cNvSpPr txBox="1"/>
          <p:nvPr/>
        </p:nvSpPr>
        <p:spPr>
          <a:xfrm>
            <a:off x="750911" y="1332726"/>
            <a:ext cx="7534435" cy="276999"/>
          </a:xfrm>
          <a:prstGeom prst="rect">
            <a:avLst/>
          </a:prstGeom>
          <a:noFill/>
        </p:spPr>
        <p:txBody>
          <a:bodyPr wrap="none" rtlCol="0">
            <a:spAutoFit/>
          </a:bodyPr>
          <a:lstStyle/>
          <a:p>
            <a:r>
              <a:rPr lang="sv-SE" sz="1200" dirty="0"/>
              <a:t>Skapa möjligheter för lekfulla och aktiva inslag under arbetstid som inte är direkt kopplade till arbetsuppgifter</a:t>
            </a:r>
          </a:p>
        </p:txBody>
      </p:sp>
      <p:sp>
        <p:nvSpPr>
          <p:cNvPr id="19" name="TextBox 2"/>
          <p:cNvSpPr txBox="1"/>
          <p:nvPr/>
        </p:nvSpPr>
        <p:spPr>
          <a:xfrm>
            <a:off x="779195" y="2804847"/>
            <a:ext cx="8164415" cy="276999"/>
          </a:xfrm>
          <a:prstGeom prst="rect">
            <a:avLst/>
          </a:prstGeom>
          <a:noFill/>
        </p:spPr>
        <p:txBody>
          <a:bodyPr wrap="none" rtlCol="0">
            <a:spAutoFit/>
          </a:bodyPr>
          <a:lstStyle/>
          <a:p>
            <a:r>
              <a:rPr lang="sv-SE" sz="1200" dirty="0"/>
              <a:t>Arbetslokaler som är tätare sammankopplade med stadslivet, med nära koppling till exempelvis handel och rekreation</a:t>
            </a:r>
          </a:p>
        </p:txBody>
      </p:sp>
      <p:sp>
        <p:nvSpPr>
          <p:cNvPr id="20" name="Rektangel 14"/>
          <p:cNvSpPr/>
          <p:nvPr/>
        </p:nvSpPr>
        <p:spPr>
          <a:xfrm>
            <a:off x="127589" y="4628112"/>
            <a:ext cx="8920717" cy="461665"/>
          </a:xfrm>
          <a:prstGeom prst="rect">
            <a:avLst/>
          </a:prstGeom>
        </p:spPr>
        <p:txBody>
          <a:bodyPr wrap="square">
            <a:spAutoFit/>
          </a:bodyPr>
          <a:lstStyle/>
          <a:p>
            <a:r>
              <a:rPr lang="sv-SE" sz="1200" i="1" dirty="0"/>
              <a:t>Vad tror du kommer vara viktigt för att framtidens arbetsplats ska få människor att </a:t>
            </a:r>
            <a:endParaRPr lang="sv-SE" sz="1200" i="1" dirty="0" smtClean="0"/>
          </a:p>
          <a:p>
            <a:r>
              <a:rPr lang="sv-SE" sz="1200" i="1" dirty="0" smtClean="0"/>
              <a:t>fungera </a:t>
            </a:r>
            <a:r>
              <a:rPr lang="sv-SE" sz="1200" i="1" dirty="0"/>
              <a:t>bra och trivas? n=4044</a:t>
            </a:r>
            <a:endParaRPr lang="en-US" sz="1200" i="1" dirty="0"/>
          </a:p>
        </p:txBody>
      </p:sp>
      <p:sp>
        <p:nvSpPr>
          <p:cNvPr id="21" name="Rectangle 20"/>
          <p:cNvSpPr/>
          <p:nvPr/>
        </p:nvSpPr>
        <p:spPr>
          <a:xfrm>
            <a:off x="108539" y="104775"/>
            <a:ext cx="2434636" cy="2095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err="1" smtClean="0">
                <a:solidFill>
                  <a:schemeClr val="tx1"/>
                </a:solidFill>
              </a:rPr>
              <a:t>Landsspecifika</a:t>
            </a:r>
            <a:r>
              <a:rPr lang="en-US" sz="1200" dirty="0" smtClean="0">
                <a:solidFill>
                  <a:schemeClr val="tx1"/>
                </a:solidFill>
              </a:rPr>
              <a:t> </a:t>
            </a:r>
            <a:r>
              <a:rPr lang="en-US" sz="1200" dirty="0" err="1" smtClean="0">
                <a:solidFill>
                  <a:schemeClr val="tx1"/>
                </a:solidFill>
              </a:rPr>
              <a:t>resultat</a:t>
            </a:r>
            <a:endParaRPr lang="sv-SE" sz="1200" dirty="0">
              <a:solidFill>
                <a:schemeClr val="tx1"/>
              </a:solidFill>
            </a:endParaRPr>
          </a:p>
        </p:txBody>
      </p:sp>
      <p:grpSp>
        <p:nvGrpSpPr>
          <p:cNvPr id="22" name="Grupp 4"/>
          <p:cNvGrpSpPr/>
          <p:nvPr/>
        </p:nvGrpSpPr>
        <p:grpSpPr>
          <a:xfrm>
            <a:off x="5924809" y="4484706"/>
            <a:ext cx="2301226" cy="522097"/>
            <a:chOff x="5646929" y="308883"/>
            <a:chExt cx="2301226" cy="522097"/>
          </a:xfrm>
        </p:grpSpPr>
        <p:cxnSp>
          <p:nvCxnSpPr>
            <p:cNvPr id="23" name="Rak 5"/>
            <p:cNvCxnSpPr>
              <a:stCxn id="24" idx="1"/>
              <a:endCxn id="29" idx="1"/>
            </p:cNvCxnSpPr>
            <p:nvPr/>
          </p:nvCxnSpPr>
          <p:spPr>
            <a:xfrm flipV="1">
              <a:off x="5922338" y="421338"/>
              <a:ext cx="1806077" cy="1"/>
            </a:xfrm>
            <a:prstGeom prst="line">
              <a:avLst/>
            </a:prstGeom>
          </p:spPr>
          <p:style>
            <a:lnRef idx="1">
              <a:schemeClr val="dk1"/>
            </a:lnRef>
            <a:fillRef idx="0">
              <a:schemeClr val="dk1"/>
            </a:fillRef>
            <a:effectRef idx="0">
              <a:schemeClr val="dk1"/>
            </a:effectRef>
            <a:fontRef idx="minor">
              <a:schemeClr val="tx1"/>
            </a:fontRef>
          </p:style>
        </p:cxnSp>
        <p:sp>
          <p:nvSpPr>
            <p:cNvPr id="24" name="Rektangel 6"/>
            <p:cNvSpPr/>
            <p:nvPr/>
          </p:nvSpPr>
          <p:spPr>
            <a:xfrm>
              <a:off x="5922338" y="311469"/>
              <a:ext cx="219740" cy="21974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1</a:t>
              </a:r>
              <a:endParaRPr lang="sv-SE" sz="900" dirty="0"/>
            </a:p>
          </p:txBody>
        </p:sp>
        <p:sp>
          <p:nvSpPr>
            <p:cNvPr id="25" name="Rektangel 7"/>
            <p:cNvSpPr/>
            <p:nvPr/>
          </p:nvSpPr>
          <p:spPr>
            <a:xfrm>
              <a:off x="6283553" y="311469"/>
              <a:ext cx="219740" cy="21974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2</a:t>
              </a:r>
              <a:endParaRPr lang="sv-SE" sz="900" dirty="0"/>
            </a:p>
          </p:txBody>
        </p:sp>
        <p:sp>
          <p:nvSpPr>
            <p:cNvPr id="26" name="Rektangel 8"/>
            <p:cNvSpPr/>
            <p:nvPr/>
          </p:nvSpPr>
          <p:spPr>
            <a:xfrm>
              <a:off x="6644768" y="311468"/>
              <a:ext cx="219740" cy="219740"/>
            </a:xfrm>
            <a:prstGeom prst="rect">
              <a:avLst/>
            </a:prstGeom>
            <a:solidFill>
              <a:schemeClr val="accent5">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3</a:t>
              </a:r>
              <a:endParaRPr lang="sv-SE" sz="900" dirty="0"/>
            </a:p>
          </p:txBody>
        </p:sp>
        <p:sp>
          <p:nvSpPr>
            <p:cNvPr id="27" name="Rektangel 9"/>
            <p:cNvSpPr/>
            <p:nvPr/>
          </p:nvSpPr>
          <p:spPr>
            <a:xfrm>
              <a:off x="7005983" y="311468"/>
              <a:ext cx="219740" cy="219740"/>
            </a:xfrm>
            <a:prstGeom prst="rect">
              <a:avLst/>
            </a:prstGeom>
            <a:solidFill>
              <a:schemeClr val="accent6">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4</a:t>
              </a:r>
              <a:endParaRPr lang="sv-SE" sz="900" dirty="0"/>
            </a:p>
          </p:txBody>
        </p:sp>
        <p:sp>
          <p:nvSpPr>
            <p:cNvPr id="28" name="Rektangel 10"/>
            <p:cNvSpPr/>
            <p:nvPr/>
          </p:nvSpPr>
          <p:spPr>
            <a:xfrm>
              <a:off x="7367198" y="308883"/>
              <a:ext cx="219740" cy="219740"/>
            </a:xfrm>
            <a:prstGeom prst="rect">
              <a:avLst/>
            </a:prstGeom>
            <a:solidFill>
              <a:schemeClr val="accent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5</a:t>
              </a:r>
              <a:endParaRPr lang="sv-SE" sz="900" dirty="0"/>
            </a:p>
          </p:txBody>
        </p:sp>
        <p:sp>
          <p:nvSpPr>
            <p:cNvPr id="29" name="Rektangel 11"/>
            <p:cNvSpPr/>
            <p:nvPr/>
          </p:nvSpPr>
          <p:spPr>
            <a:xfrm>
              <a:off x="7728415" y="311468"/>
              <a:ext cx="219740" cy="219740"/>
            </a:xfrm>
            <a:prstGeom prst="rect">
              <a:avLst/>
            </a:prstGeom>
            <a:solidFill>
              <a:schemeClr val="bg1">
                <a:lumMod val="8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sv-SE" sz="900" dirty="0" smtClean="0"/>
                <a:t>?</a:t>
              </a:r>
              <a:endParaRPr lang="sv-SE" sz="900" dirty="0"/>
            </a:p>
          </p:txBody>
        </p:sp>
        <p:sp>
          <p:nvSpPr>
            <p:cNvPr id="30" name="textruta 12"/>
            <p:cNvSpPr txBox="1"/>
            <p:nvPr/>
          </p:nvSpPr>
          <p:spPr>
            <a:xfrm>
              <a:off x="5646929" y="492426"/>
              <a:ext cx="785486" cy="338554"/>
            </a:xfrm>
            <a:prstGeom prst="rect">
              <a:avLst/>
            </a:prstGeom>
            <a:noFill/>
          </p:spPr>
          <p:txBody>
            <a:bodyPr wrap="square" rtlCol="0">
              <a:spAutoFit/>
            </a:bodyPr>
            <a:lstStyle/>
            <a:p>
              <a:pPr algn="ctr"/>
              <a:r>
                <a:rPr lang="sv-SE" sz="800" dirty="0" smtClean="0"/>
                <a:t>Instämmer inte alls</a:t>
              </a:r>
              <a:endParaRPr lang="sv-SE" sz="800" dirty="0"/>
            </a:p>
          </p:txBody>
        </p:sp>
        <p:sp>
          <p:nvSpPr>
            <p:cNvPr id="31" name="textruta 13"/>
            <p:cNvSpPr txBox="1"/>
            <p:nvPr/>
          </p:nvSpPr>
          <p:spPr>
            <a:xfrm>
              <a:off x="7082554" y="492426"/>
              <a:ext cx="789028" cy="338554"/>
            </a:xfrm>
            <a:prstGeom prst="rect">
              <a:avLst/>
            </a:prstGeom>
            <a:noFill/>
          </p:spPr>
          <p:txBody>
            <a:bodyPr wrap="square" rtlCol="0">
              <a:spAutoFit/>
            </a:bodyPr>
            <a:lstStyle/>
            <a:p>
              <a:pPr algn="ctr"/>
              <a:r>
                <a:rPr lang="sv-SE" sz="800" dirty="0" smtClean="0"/>
                <a:t>Instämmer helt</a:t>
              </a:r>
              <a:endParaRPr lang="sv-SE" sz="800" dirty="0"/>
            </a:p>
          </p:txBody>
        </p:sp>
      </p:grpSp>
    </p:spTree>
    <p:extLst>
      <p:ext uri="{BB962C8B-B14F-4D97-AF65-F5344CB8AC3E}">
        <p14:creationId xmlns:p14="http://schemas.microsoft.com/office/powerpoint/2010/main" val="11167023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dirty="0" smtClean="0"/>
              <a:t>SAMMANFATTNING OCH SLUTSATSER</a:t>
            </a:r>
            <a:endParaRPr lang="sv-SE" sz="2800" dirty="0"/>
          </a:p>
        </p:txBody>
      </p:sp>
      <p:sp>
        <p:nvSpPr>
          <p:cNvPr id="4" name="Text Placeholder 3"/>
          <p:cNvSpPr>
            <a:spLocks noGrp="1"/>
          </p:cNvSpPr>
          <p:nvPr>
            <p:ph type="body" idx="1"/>
          </p:nvPr>
        </p:nvSpPr>
        <p:spPr/>
        <p:txBody>
          <a:bodyPr/>
          <a:lstStyle/>
          <a:p>
            <a:endParaRPr lang="sv-SE"/>
          </a:p>
        </p:txBody>
      </p:sp>
    </p:spTree>
    <p:extLst>
      <p:ext uri="{BB962C8B-B14F-4D97-AF65-F5344CB8AC3E}">
        <p14:creationId xmlns:p14="http://schemas.microsoft.com/office/powerpoint/2010/main" val="40589222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Sammanfattning</a:t>
            </a:r>
            <a:endParaRPr lang="sv-SE" sz="2800" dirty="0"/>
          </a:p>
        </p:txBody>
      </p:sp>
      <p:sp>
        <p:nvSpPr>
          <p:cNvPr id="3" name="Content Placeholder 2"/>
          <p:cNvSpPr>
            <a:spLocks noGrp="1"/>
          </p:cNvSpPr>
          <p:nvPr>
            <p:ph idx="1"/>
          </p:nvPr>
        </p:nvSpPr>
        <p:spPr>
          <a:xfrm>
            <a:off x="457199" y="1647565"/>
            <a:ext cx="6798623" cy="3038733"/>
          </a:xfrm>
        </p:spPr>
        <p:txBody>
          <a:bodyPr>
            <a:normAutofit/>
          </a:bodyPr>
          <a:lstStyle/>
          <a:p>
            <a:r>
              <a:rPr lang="sv-SE" dirty="0" smtClean="0"/>
              <a:t>Människor i Norden är generellt sett nöjda med sina jobb</a:t>
            </a:r>
          </a:p>
          <a:p>
            <a:r>
              <a:rPr lang="sv-SE" dirty="0" smtClean="0"/>
              <a:t>Bra kollegor och flexibilitet är viktiga inslag som kännetecknar en kreativ arbetsplats</a:t>
            </a:r>
          </a:p>
          <a:p>
            <a:r>
              <a:rPr lang="sv-SE" dirty="0" smtClean="0"/>
              <a:t>Stress och övertidsarbete kännetecknar vardagen för många nordiska arbetstagare </a:t>
            </a:r>
          </a:p>
          <a:p>
            <a:r>
              <a:rPr lang="sv-SE" dirty="0" smtClean="0"/>
              <a:t>Kommunikation är viktigt för kreativitet och innovation. Men få arbetsplatser är utformade för att stödja kommunikation.</a:t>
            </a:r>
          </a:p>
          <a:p>
            <a:r>
              <a:rPr lang="sv-SE" dirty="0" smtClean="0"/>
              <a:t>Framtidens arbetsplatser kommer att behöva vara mer flexibla och anpassade till nya sätt att arbeta på</a:t>
            </a:r>
            <a:endParaRPr lang="sv-SE" dirty="0"/>
          </a:p>
        </p:txBody>
      </p:sp>
    </p:spTree>
    <p:extLst>
      <p:ext uri="{BB962C8B-B14F-4D97-AF65-F5344CB8AC3E}">
        <p14:creationId xmlns:p14="http://schemas.microsoft.com/office/powerpoint/2010/main" val="40196088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2400" dirty="0" smtClean="0"/>
              <a:t>Människor i de nordiska länderna är nöjda med sitt arbete, men det finns potential för förbättring</a:t>
            </a:r>
            <a:endParaRPr lang="sv-SE" sz="2400" dirty="0"/>
          </a:p>
        </p:txBody>
      </p:sp>
      <p:sp>
        <p:nvSpPr>
          <p:cNvPr id="3" name="Platshållare för innehåll 2"/>
          <p:cNvSpPr>
            <a:spLocks noGrp="1"/>
          </p:cNvSpPr>
          <p:nvPr>
            <p:ph idx="1"/>
          </p:nvPr>
        </p:nvSpPr>
        <p:spPr>
          <a:xfrm>
            <a:off x="457199" y="1647565"/>
            <a:ext cx="8229601" cy="3038733"/>
          </a:xfrm>
        </p:spPr>
        <p:txBody>
          <a:bodyPr>
            <a:normAutofit fontScale="85000" lnSpcReduction="10000"/>
          </a:bodyPr>
          <a:lstStyle/>
          <a:p>
            <a:pPr marL="0" indent="0">
              <a:buNone/>
            </a:pPr>
            <a:r>
              <a:rPr lang="sv-SE" b="1" dirty="0" smtClean="0"/>
              <a:t>MÄNNISKOR ÄR GENERELLT SETT NÖJDA MED SINA ARBETEN I DE UNDERSÖKTA LÄNDERNA. OCH FLER ÄN 7 AV 10 HAR ROLIGT VARJE DAG PÅ JOBBET. </a:t>
            </a:r>
          </a:p>
          <a:p>
            <a:r>
              <a:rPr lang="sv-SE" dirty="0" smtClean="0"/>
              <a:t>Mest nöjda är norrmännen, där 45 % trivs mycket bra på jobbet, medan bara 24 % av finländarna trivs mycket bra.</a:t>
            </a:r>
          </a:p>
          <a:p>
            <a:pPr marL="0" indent="0">
              <a:buNone/>
            </a:pPr>
            <a:r>
              <a:rPr lang="sv-SE" b="1" dirty="0" smtClean="0"/>
              <a:t>BRA KOLLEGOR ÄR NYCKELN TILL EN GOD ARBETSMILJÖ</a:t>
            </a:r>
          </a:p>
          <a:p>
            <a:r>
              <a:rPr lang="sv-SE" dirty="0" smtClean="0"/>
              <a:t>I alla länder är den vanligaste källan till arbetsrelaterade idéer samtal med kollegor. Bra kollegor är också vad de flesta (62 %) menar kännetecknar en kreativ arbetsplats. Detta resultat är något mer påtagligt I Norge och Sverige än i Finland.</a:t>
            </a:r>
          </a:p>
          <a:p>
            <a:pPr marL="0" indent="0">
              <a:buNone/>
            </a:pPr>
            <a:r>
              <a:rPr lang="sv-SE" b="1" dirty="0" smtClean="0"/>
              <a:t> ARBETSPLATSEN ÄR VIKTIG FÖR ATT MAN SKA NÅ SIN FULLA POTENTIAL</a:t>
            </a:r>
          </a:p>
          <a:p>
            <a:r>
              <a:rPr lang="sv-SE" dirty="0" smtClean="0"/>
              <a:t>Bara 4 av 10 av de finska respondenterna anser att de arbetar i en kreativ och inspirerande miljö, i Norge är motsvarande siffra nästan 15 % högre. Färre än hälften anser att de jobbar på arbetsplatser som är designade för att stödja innovation.</a:t>
            </a:r>
          </a:p>
          <a:p>
            <a:pPr marL="0" indent="0">
              <a:buNone/>
            </a:pPr>
            <a:endParaRPr lang="sv-SE" dirty="0" smtClean="0"/>
          </a:p>
          <a:p>
            <a:pPr marL="0" indent="0">
              <a:buNone/>
            </a:pPr>
            <a:endParaRPr lang="sv-SE" dirty="0" smtClean="0"/>
          </a:p>
        </p:txBody>
      </p:sp>
    </p:spTree>
    <p:extLst>
      <p:ext uri="{BB962C8B-B14F-4D97-AF65-F5344CB8AC3E}">
        <p14:creationId xmlns:p14="http://schemas.microsoft.com/office/powerpoint/2010/main" val="4224717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2400" dirty="0" smtClean="0"/>
              <a:t>Stress och övertidsarbete präglar arbetslivet för majoriteten av de som arbetar i de nordiska länderna</a:t>
            </a:r>
            <a:endParaRPr lang="sv-SE" sz="2400" dirty="0"/>
          </a:p>
        </p:txBody>
      </p:sp>
      <p:sp>
        <p:nvSpPr>
          <p:cNvPr id="3" name="Platshållare för innehåll 2"/>
          <p:cNvSpPr>
            <a:spLocks noGrp="1"/>
          </p:cNvSpPr>
          <p:nvPr>
            <p:ph idx="1"/>
          </p:nvPr>
        </p:nvSpPr>
        <p:spPr>
          <a:xfrm>
            <a:off x="457200" y="1647565"/>
            <a:ext cx="8229600" cy="3038733"/>
          </a:xfrm>
        </p:spPr>
        <p:txBody>
          <a:bodyPr>
            <a:normAutofit/>
          </a:bodyPr>
          <a:lstStyle/>
          <a:p>
            <a:pPr marL="0" indent="0">
              <a:buNone/>
            </a:pPr>
            <a:r>
              <a:rPr lang="sv-SE" b="1" dirty="0" smtClean="0"/>
              <a:t>MÅNGA UPPLEVER STRESS PÅ JOBBET. MEST STRESSADE ÄR SVENSKARNA OCH NORRMÄNNEN, MEDAN DANSKARNA ÄR MINST STRESSADE ÖVER SINA JOBB.</a:t>
            </a:r>
          </a:p>
          <a:p>
            <a:r>
              <a:rPr lang="sv-SE" dirty="0" smtClean="0"/>
              <a:t>68</a:t>
            </a:r>
            <a:r>
              <a:rPr lang="sv-SE" dirty="0"/>
              <a:t>% av svenskarna och 67% av norrmännen känner sig </a:t>
            </a:r>
            <a:r>
              <a:rPr lang="sv-SE" dirty="0" smtClean="0"/>
              <a:t>stressade </a:t>
            </a:r>
            <a:r>
              <a:rPr lang="sv-SE" dirty="0"/>
              <a:t>minst en gång i veckan på grund av </a:t>
            </a:r>
            <a:r>
              <a:rPr lang="sv-SE" dirty="0" smtClean="0"/>
              <a:t>deras arbete.</a:t>
            </a:r>
          </a:p>
          <a:p>
            <a:pPr marL="0" indent="0">
              <a:buNone/>
            </a:pPr>
            <a:r>
              <a:rPr lang="sv-SE" b="1" dirty="0" smtClean="0"/>
              <a:t>STRESS FÅR INTE BARA NEGATIVA  KONSEKVENSER FÖR ENS ARBETSINSATSER, DET PÅVERKAR ÄVEN PRIVATLIVET NEGATIVT.</a:t>
            </a:r>
          </a:p>
          <a:p>
            <a:r>
              <a:rPr lang="sv-SE" dirty="0" smtClean="0"/>
              <a:t>Mer än en tredjedel av respondenterna i alla länder har påverkats negativt både i deras privatliv och i deras arbete till följd av stress. Svenskarna är de som i högst utsträckning </a:t>
            </a:r>
            <a:r>
              <a:rPr lang="sv-SE" dirty="0"/>
              <a:t>anger att de</a:t>
            </a:r>
            <a:r>
              <a:rPr lang="sv-SE" dirty="0" smtClean="0"/>
              <a:t> påverkats negativt av arbetsrelaterad stress.</a:t>
            </a:r>
            <a:endParaRPr lang="en-US" dirty="0"/>
          </a:p>
        </p:txBody>
      </p:sp>
    </p:spTree>
    <p:extLst>
      <p:ext uri="{BB962C8B-B14F-4D97-AF65-F5344CB8AC3E}">
        <p14:creationId xmlns:p14="http://schemas.microsoft.com/office/powerpoint/2010/main" val="39727217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2400" dirty="0"/>
              <a:t>Det finns ett behov av att förbättra </a:t>
            </a:r>
            <a:r>
              <a:rPr lang="sv-SE" sz="2400" dirty="0" smtClean="0"/>
              <a:t>kommunikationsmöjligheterna </a:t>
            </a:r>
            <a:r>
              <a:rPr lang="sv-SE" sz="2400" dirty="0"/>
              <a:t>på arbetsplatserna</a:t>
            </a:r>
            <a:endParaRPr lang="en-US" sz="2400" dirty="0"/>
          </a:p>
        </p:txBody>
      </p:sp>
      <p:sp>
        <p:nvSpPr>
          <p:cNvPr id="3" name="Platshållare för innehåll 2"/>
          <p:cNvSpPr>
            <a:spLocks noGrp="1"/>
          </p:cNvSpPr>
          <p:nvPr>
            <p:ph idx="1"/>
          </p:nvPr>
        </p:nvSpPr>
        <p:spPr>
          <a:xfrm>
            <a:off x="457200" y="1647565"/>
            <a:ext cx="8229600" cy="3038733"/>
          </a:xfrm>
        </p:spPr>
        <p:txBody>
          <a:bodyPr>
            <a:normAutofit lnSpcReduction="10000"/>
          </a:bodyPr>
          <a:lstStyle/>
          <a:p>
            <a:pPr marL="0" indent="0">
              <a:buNone/>
            </a:pPr>
            <a:r>
              <a:rPr lang="sv-SE" b="1" dirty="0" smtClean="0"/>
              <a:t>ATT ENKELT KUNNA KOMMUNICERA MED KOLLEGOR ÄR EN AV DE MEST UPPSKATTADE INSLAGEN PÅ EN ARBETSPLATS</a:t>
            </a:r>
          </a:p>
          <a:p>
            <a:r>
              <a:rPr lang="sv-SE" dirty="0" smtClean="0"/>
              <a:t>Nästan 1 av 2 norrmän anser att kommunikation med kollegor är det mest uppskattade inslaget i arbetsmiljön, motsvarande siffra i Sverige är 1 av 4.</a:t>
            </a:r>
          </a:p>
          <a:p>
            <a:pPr marL="0" indent="0">
              <a:buNone/>
            </a:pPr>
            <a:r>
              <a:rPr lang="sv-SE" b="1" dirty="0" smtClean="0"/>
              <a:t>ÄVEN OM KOMMUNIKATION MED KOLLEGOR ÄR EN AV DE VIKTIGASTE DIMENSIONERNA I ARBETSMILJÖN, ÄR FÅ ARBETSPLATSER DESIGNADE FÖR ATT UNDERSTÖDJA KOMMUNIKATION</a:t>
            </a:r>
          </a:p>
          <a:p>
            <a:r>
              <a:rPr lang="sv-SE" dirty="0" smtClean="0"/>
              <a:t>Endast 1 av 4 säger att deras arbetsplats utformning stödjer kommunikation och kreativa möten</a:t>
            </a:r>
          </a:p>
          <a:p>
            <a:pPr marL="0" indent="0">
              <a:buNone/>
            </a:pPr>
            <a:r>
              <a:rPr lang="sv-SE" b="1" dirty="0" smtClean="0"/>
              <a:t>ENDAST EN TREDJEDEL ANSER ATT DERAS ARBETSPLATS ÄR DESIGNAD FÖR ATT INSPIRERA DEM ATT PRESTERA BÄTTRE</a:t>
            </a:r>
          </a:p>
        </p:txBody>
      </p:sp>
    </p:spTree>
    <p:extLst>
      <p:ext uri="{BB962C8B-B14F-4D97-AF65-F5344CB8AC3E}">
        <p14:creationId xmlns:p14="http://schemas.microsoft.com/office/powerpoint/2010/main" val="2908158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2400" dirty="0" smtClean="0"/>
              <a:t>Framtidens arbetsplats kommer att behöva anpassas till nya sätt att arbeta på</a:t>
            </a:r>
            <a:endParaRPr lang="sv-SE" sz="2400" dirty="0"/>
          </a:p>
        </p:txBody>
      </p:sp>
      <p:sp>
        <p:nvSpPr>
          <p:cNvPr id="3" name="Platshållare för innehåll 2"/>
          <p:cNvSpPr>
            <a:spLocks noGrp="1"/>
          </p:cNvSpPr>
          <p:nvPr>
            <p:ph idx="1"/>
          </p:nvPr>
        </p:nvSpPr>
        <p:spPr>
          <a:xfrm>
            <a:off x="457199" y="1647565"/>
            <a:ext cx="6941127" cy="3038733"/>
          </a:xfrm>
        </p:spPr>
        <p:txBody>
          <a:bodyPr>
            <a:normAutofit fontScale="92500" lnSpcReduction="20000"/>
          </a:bodyPr>
          <a:lstStyle/>
          <a:p>
            <a:pPr marL="0" indent="0">
              <a:buNone/>
            </a:pPr>
            <a:r>
              <a:rPr lang="sv-SE" b="1" dirty="0" smtClean="0"/>
              <a:t>ARBETSPLATSER KOMMER ATT BEHÖVA ANPASSAS TILL MER FLEXIBLA FÖRHÅLLANDEN OCH NYA KRAV FRÅN ARBETSTAGARNA</a:t>
            </a:r>
          </a:p>
          <a:p>
            <a:r>
              <a:rPr lang="sv-SE" dirty="0" smtClean="0"/>
              <a:t>55 % tror att arbetsplatserna kommer att behöva anpassas till nya sätt att arbeta på</a:t>
            </a:r>
          </a:p>
          <a:p>
            <a:r>
              <a:rPr lang="sv-SE" dirty="0" smtClean="0"/>
              <a:t>8 av 10 anser att arbetsplatser måste anpassas till mer flexibla arbetstider</a:t>
            </a:r>
          </a:p>
          <a:p>
            <a:pPr marL="0" indent="0">
              <a:buNone/>
            </a:pPr>
            <a:r>
              <a:rPr lang="sv-SE" b="1" dirty="0" smtClean="0"/>
              <a:t>MEN, ATT ARBETSPLATSEN ÄR SAMMANFLÄTAD MED ANDRA DELAR AV STADEN ÄR AV MINDRE VIKT ENLIGT RESPONDENTERNA</a:t>
            </a:r>
          </a:p>
          <a:p>
            <a:r>
              <a:rPr lang="sv-SE" dirty="0" smtClean="0"/>
              <a:t>Bara 3 av 10 anser att arbetsplatser borde integreras mer med andra delar av staden i framtiden. </a:t>
            </a:r>
          </a:p>
          <a:p>
            <a:r>
              <a:rPr lang="sv-SE" dirty="0" smtClean="0"/>
              <a:t>Men i Danmark anser nästan hälften av respondenterna att arbetsplatser borde införa mer lekfulla och aktiva element under arbetsdagarna, något som bara 3 av 10 finländare håller med om.</a:t>
            </a:r>
          </a:p>
        </p:txBody>
      </p:sp>
    </p:spTree>
    <p:extLst>
      <p:ext uri="{BB962C8B-B14F-4D97-AF65-F5344CB8AC3E}">
        <p14:creationId xmlns:p14="http://schemas.microsoft.com/office/powerpoint/2010/main" val="28401608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dirty="0" smtClean="0"/>
              <a:t>Om respondenterna</a:t>
            </a:r>
            <a:endParaRPr lang="sv-SE" sz="2800" dirty="0"/>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3211642829"/>
              </p:ext>
            </p:extLst>
          </p:nvPr>
        </p:nvGraphicFramePr>
        <p:xfrm>
          <a:off x="297711" y="1665957"/>
          <a:ext cx="2690037" cy="261295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ruta 3"/>
          <p:cNvSpPr txBox="1"/>
          <p:nvPr/>
        </p:nvSpPr>
        <p:spPr>
          <a:xfrm>
            <a:off x="6713537" y="1310347"/>
            <a:ext cx="2786063" cy="276999"/>
          </a:xfrm>
          <a:prstGeom prst="rect">
            <a:avLst/>
          </a:prstGeom>
          <a:noFill/>
        </p:spPr>
        <p:txBody>
          <a:bodyPr wrap="square" rtlCol="0">
            <a:spAutoFit/>
          </a:bodyPr>
          <a:lstStyle/>
          <a:p>
            <a:r>
              <a:rPr lang="sv-SE" sz="1200" b="1" dirty="0" smtClean="0"/>
              <a:t>Antal respondenter:</a:t>
            </a:r>
            <a:endParaRPr lang="sv-SE" sz="1200" dirty="0"/>
          </a:p>
        </p:txBody>
      </p:sp>
      <p:graphicFrame>
        <p:nvGraphicFramePr>
          <p:cNvPr id="6" name="Diagram 5"/>
          <p:cNvGraphicFramePr/>
          <p:nvPr>
            <p:extLst>
              <p:ext uri="{D42A27DB-BD31-4B8C-83A1-F6EECF244321}">
                <p14:modId xmlns:p14="http://schemas.microsoft.com/office/powerpoint/2010/main" val="1564761016"/>
              </p:ext>
            </p:extLst>
          </p:nvPr>
        </p:nvGraphicFramePr>
        <p:xfrm>
          <a:off x="2987748" y="1583153"/>
          <a:ext cx="3526465" cy="2700522"/>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ruta 6"/>
          <p:cNvSpPr txBox="1"/>
          <p:nvPr/>
        </p:nvSpPr>
        <p:spPr>
          <a:xfrm>
            <a:off x="584791" y="1327403"/>
            <a:ext cx="1802809" cy="276999"/>
          </a:xfrm>
          <a:prstGeom prst="rect">
            <a:avLst/>
          </a:prstGeom>
          <a:noFill/>
        </p:spPr>
        <p:txBody>
          <a:bodyPr wrap="square" rtlCol="0">
            <a:spAutoFit/>
          </a:bodyPr>
          <a:lstStyle/>
          <a:p>
            <a:r>
              <a:rPr lang="sv-SE" sz="1200" b="1" dirty="0" smtClean="0"/>
              <a:t>Könsfördelning:</a:t>
            </a:r>
            <a:endParaRPr lang="sv-SE" sz="1200" dirty="0"/>
          </a:p>
        </p:txBody>
      </p:sp>
      <p:sp>
        <p:nvSpPr>
          <p:cNvPr id="8" name="textruta 7"/>
          <p:cNvSpPr txBox="1"/>
          <p:nvPr/>
        </p:nvSpPr>
        <p:spPr>
          <a:xfrm>
            <a:off x="2906233" y="1325736"/>
            <a:ext cx="1716567" cy="276999"/>
          </a:xfrm>
          <a:prstGeom prst="rect">
            <a:avLst/>
          </a:prstGeom>
          <a:noFill/>
        </p:spPr>
        <p:txBody>
          <a:bodyPr wrap="square" rtlCol="0">
            <a:spAutoFit/>
          </a:bodyPr>
          <a:lstStyle/>
          <a:p>
            <a:r>
              <a:rPr lang="sv-SE" sz="1200" b="1" dirty="0" smtClean="0"/>
              <a:t>Åldersfördelning:</a:t>
            </a:r>
            <a:endParaRPr lang="sv-SE" sz="1200" dirty="0"/>
          </a:p>
        </p:txBody>
      </p:sp>
      <p:sp>
        <p:nvSpPr>
          <p:cNvPr id="13" name="Ellips 12"/>
          <p:cNvSpPr/>
          <p:nvPr/>
        </p:nvSpPr>
        <p:spPr>
          <a:xfrm>
            <a:off x="6713537" y="2124439"/>
            <a:ext cx="1440000" cy="1440000"/>
          </a:xfrm>
          <a:prstGeom prst="ellipse">
            <a:avLst/>
          </a:prstGeom>
          <a:solidFill>
            <a:srgbClr val="7AB8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dirty="0" smtClean="0"/>
              <a:t>4044</a:t>
            </a:r>
            <a:endParaRPr lang="en-US" sz="1200" dirty="0"/>
          </a:p>
        </p:txBody>
      </p:sp>
    </p:spTree>
    <p:extLst>
      <p:ext uri="{BB962C8B-B14F-4D97-AF65-F5344CB8AC3E}">
        <p14:creationId xmlns:p14="http://schemas.microsoft.com/office/powerpoint/2010/main" val="1382717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25591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dirty="0" smtClean="0"/>
              <a:t>Respondenternas arbetssituation</a:t>
            </a:r>
            <a:endParaRPr lang="sv-SE" sz="2400" dirty="0"/>
          </a:p>
        </p:txBody>
      </p:sp>
      <p:graphicFrame>
        <p:nvGraphicFramePr>
          <p:cNvPr id="9" name="Platshållare för innehåll 8"/>
          <p:cNvGraphicFramePr>
            <a:graphicFrameLocks noGrp="1"/>
          </p:cNvGraphicFramePr>
          <p:nvPr>
            <p:ph idx="1"/>
            <p:extLst>
              <p:ext uri="{D42A27DB-BD31-4B8C-83A1-F6EECF244321}">
                <p14:modId xmlns:p14="http://schemas.microsoft.com/office/powerpoint/2010/main" val="2574392887"/>
              </p:ext>
            </p:extLst>
          </p:nvPr>
        </p:nvGraphicFramePr>
        <p:xfrm>
          <a:off x="212651" y="1661017"/>
          <a:ext cx="4940374" cy="30384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ell 4"/>
          <p:cNvGraphicFramePr>
            <a:graphicFrameLocks noGrp="1"/>
          </p:cNvGraphicFramePr>
          <p:nvPr>
            <p:extLst>
              <p:ext uri="{D42A27DB-BD31-4B8C-83A1-F6EECF244321}">
                <p14:modId xmlns:p14="http://schemas.microsoft.com/office/powerpoint/2010/main" val="942640219"/>
              </p:ext>
            </p:extLst>
          </p:nvPr>
        </p:nvGraphicFramePr>
        <p:xfrm>
          <a:off x="5266912" y="1661017"/>
          <a:ext cx="1793361" cy="1483360"/>
        </p:xfrm>
        <a:graphic>
          <a:graphicData uri="http://schemas.openxmlformats.org/drawingml/2006/table">
            <a:tbl>
              <a:tblPr firstRow="1" bandRow="1">
                <a:tableStyleId>{16D9F66E-5EB9-4882-86FB-DCBF35E3C3E4}</a:tableStyleId>
              </a:tblPr>
              <a:tblGrid>
                <a:gridCol w="1114838"/>
                <a:gridCol w="678523"/>
              </a:tblGrid>
              <a:tr h="370840">
                <a:tc>
                  <a:txBody>
                    <a:bodyPr/>
                    <a:lstStyle/>
                    <a:p>
                      <a:r>
                        <a:rPr lang="sv-SE" sz="1000" b="0" dirty="0" smtClean="0"/>
                        <a:t>Sverige</a:t>
                      </a:r>
                      <a:endParaRPr lang="sv-SE" sz="1000" b="0" dirty="0"/>
                    </a:p>
                  </a:txBody>
                  <a:tcPr/>
                </a:tc>
                <a:tc>
                  <a:txBody>
                    <a:bodyPr/>
                    <a:lstStyle/>
                    <a:p>
                      <a:pPr algn="ctr" fontAlgn="ctr"/>
                      <a:r>
                        <a:rPr lang="sv-SE" sz="1000" b="0" i="0" u="none" strike="noStrike" dirty="0" smtClean="0">
                          <a:solidFill>
                            <a:srgbClr val="000000"/>
                          </a:solidFill>
                          <a:effectLst/>
                          <a:latin typeface="Arial"/>
                        </a:rPr>
                        <a:t>1017</a:t>
                      </a:r>
                      <a:endParaRPr lang="sv-SE" sz="1000" b="0" i="0" u="none" strike="noStrike" dirty="0">
                        <a:solidFill>
                          <a:srgbClr val="000000"/>
                        </a:solidFill>
                        <a:effectLst/>
                        <a:latin typeface="Arial"/>
                      </a:endParaRPr>
                    </a:p>
                  </a:txBody>
                  <a:tcPr marL="9525" marR="9525" marT="9525" marB="0" anchor="ctr"/>
                </a:tc>
              </a:tr>
              <a:tr h="370840">
                <a:tc>
                  <a:txBody>
                    <a:bodyPr/>
                    <a:lstStyle/>
                    <a:p>
                      <a:r>
                        <a:rPr lang="sv-SE" sz="1000" b="0" dirty="0" smtClean="0"/>
                        <a:t>Norge</a:t>
                      </a:r>
                      <a:endParaRPr lang="sv-SE" sz="1000" b="0" dirty="0"/>
                    </a:p>
                  </a:txBody>
                  <a:tcPr/>
                </a:tc>
                <a:tc>
                  <a:txBody>
                    <a:bodyPr/>
                    <a:lstStyle/>
                    <a:p>
                      <a:pPr algn="ctr" fontAlgn="ctr"/>
                      <a:r>
                        <a:rPr lang="sv-SE" sz="1000" b="0" i="0" u="none" strike="noStrike" dirty="0" smtClean="0">
                          <a:solidFill>
                            <a:srgbClr val="000000"/>
                          </a:solidFill>
                          <a:effectLst/>
                          <a:latin typeface="Arial"/>
                        </a:rPr>
                        <a:t>1010</a:t>
                      </a:r>
                      <a:endParaRPr lang="sv-SE" sz="1000" b="0" i="0" u="none" strike="noStrike" dirty="0">
                        <a:solidFill>
                          <a:srgbClr val="000000"/>
                        </a:solidFill>
                        <a:effectLst/>
                        <a:latin typeface="Arial"/>
                      </a:endParaRPr>
                    </a:p>
                  </a:txBody>
                  <a:tcPr marL="9525" marR="9525" marT="9525" marB="0" anchor="ctr"/>
                </a:tc>
              </a:tr>
              <a:tr h="370840">
                <a:tc>
                  <a:txBody>
                    <a:bodyPr/>
                    <a:lstStyle/>
                    <a:p>
                      <a:r>
                        <a:rPr lang="sv-SE" sz="1000" b="0" dirty="0" smtClean="0"/>
                        <a:t>Danmark</a:t>
                      </a:r>
                      <a:endParaRPr lang="sv-SE" sz="1000" b="0" dirty="0"/>
                    </a:p>
                  </a:txBody>
                  <a:tcPr/>
                </a:tc>
                <a:tc>
                  <a:txBody>
                    <a:bodyPr/>
                    <a:lstStyle/>
                    <a:p>
                      <a:pPr algn="ctr" fontAlgn="ctr"/>
                      <a:r>
                        <a:rPr lang="sv-SE" sz="1000" b="0" i="0" u="none" strike="noStrike" dirty="0" smtClean="0">
                          <a:solidFill>
                            <a:srgbClr val="000000"/>
                          </a:solidFill>
                          <a:effectLst/>
                          <a:latin typeface="Arial"/>
                        </a:rPr>
                        <a:t>1001</a:t>
                      </a:r>
                      <a:endParaRPr lang="sv-SE" sz="1000" b="0" i="0" u="none" strike="noStrike" dirty="0">
                        <a:solidFill>
                          <a:srgbClr val="000000"/>
                        </a:solidFill>
                        <a:effectLst/>
                        <a:latin typeface="Arial"/>
                      </a:endParaRPr>
                    </a:p>
                  </a:txBody>
                  <a:tcPr marL="9525" marR="9525" marT="9525" marB="0" anchor="ctr"/>
                </a:tc>
              </a:tr>
              <a:tr h="370840">
                <a:tc>
                  <a:txBody>
                    <a:bodyPr/>
                    <a:lstStyle/>
                    <a:p>
                      <a:r>
                        <a:rPr lang="sv-SE" sz="1000" b="0" dirty="0" smtClean="0"/>
                        <a:t>Finland</a:t>
                      </a:r>
                      <a:endParaRPr lang="sv-SE" sz="1000" b="0" dirty="0"/>
                    </a:p>
                  </a:txBody>
                  <a:tcPr/>
                </a:tc>
                <a:tc>
                  <a:txBody>
                    <a:bodyPr/>
                    <a:lstStyle/>
                    <a:p>
                      <a:pPr algn="ctr" fontAlgn="ctr"/>
                      <a:r>
                        <a:rPr lang="sv-SE" sz="1000" b="0" i="0" u="none" strike="noStrike" dirty="0" smtClean="0">
                          <a:solidFill>
                            <a:srgbClr val="000000"/>
                          </a:solidFill>
                          <a:effectLst/>
                          <a:latin typeface="Arial"/>
                        </a:rPr>
                        <a:t>1016</a:t>
                      </a:r>
                      <a:endParaRPr lang="sv-SE" sz="1000" b="0" i="0" u="none" strike="noStrike" dirty="0">
                        <a:solidFill>
                          <a:srgbClr val="000000"/>
                        </a:solidFill>
                        <a:effectLst/>
                        <a:latin typeface="Arial"/>
                      </a:endParaRPr>
                    </a:p>
                  </a:txBody>
                  <a:tcPr marL="9525" marR="9525" marT="9525" marB="0" anchor="ctr"/>
                </a:tc>
              </a:tr>
            </a:tbl>
          </a:graphicData>
        </a:graphic>
      </p:graphicFrame>
      <p:sp>
        <p:nvSpPr>
          <p:cNvPr id="6" name="textruta 5"/>
          <p:cNvSpPr txBox="1"/>
          <p:nvPr/>
        </p:nvSpPr>
        <p:spPr>
          <a:xfrm>
            <a:off x="5266912" y="1114888"/>
            <a:ext cx="1193563" cy="276999"/>
          </a:xfrm>
          <a:prstGeom prst="rect">
            <a:avLst/>
          </a:prstGeom>
          <a:noFill/>
        </p:spPr>
        <p:txBody>
          <a:bodyPr wrap="square" rtlCol="0">
            <a:spAutoFit/>
          </a:bodyPr>
          <a:lstStyle/>
          <a:p>
            <a:r>
              <a:rPr lang="sv-SE" sz="1200" b="1" dirty="0" smtClean="0"/>
              <a:t>Land:</a:t>
            </a:r>
            <a:endParaRPr lang="sv-SE" sz="1200" dirty="0"/>
          </a:p>
        </p:txBody>
      </p:sp>
      <p:pic>
        <p:nvPicPr>
          <p:cNvPr id="1028" name="Picture 4" descr="http://www.clker.com/cliparts/F/j/S/H/X/n/grey-map-h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0049" y="1981954"/>
            <a:ext cx="2222499" cy="2978349"/>
          </a:xfrm>
          <a:prstGeom prst="rect">
            <a:avLst/>
          </a:prstGeom>
          <a:noFill/>
          <a:extLst>
            <a:ext uri="{909E8E84-426E-40DD-AFC4-6F175D3DCCD1}">
              <a14:hiddenFill xmlns:a14="http://schemas.microsoft.com/office/drawing/2010/main">
                <a:solidFill>
                  <a:srgbClr val="FFFFFF"/>
                </a:solidFill>
              </a14:hiddenFill>
            </a:ext>
          </a:extLst>
        </p:spPr>
      </p:pic>
      <p:sp>
        <p:nvSpPr>
          <p:cNvPr id="10" name="textruta 9"/>
          <p:cNvSpPr txBox="1"/>
          <p:nvPr/>
        </p:nvSpPr>
        <p:spPr>
          <a:xfrm>
            <a:off x="628237" y="1114888"/>
            <a:ext cx="2867438" cy="276999"/>
          </a:xfrm>
          <a:prstGeom prst="rect">
            <a:avLst/>
          </a:prstGeom>
          <a:noFill/>
        </p:spPr>
        <p:txBody>
          <a:bodyPr wrap="square" rtlCol="0">
            <a:spAutoFit/>
          </a:bodyPr>
          <a:lstStyle/>
          <a:p>
            <a:r>
              <a:rPr lang="sv-SE" sz="1200" b="1" dirty="0" smtClean="0"/>
              <a:t>Huvudsaklig arbetsplats:</a:t>
            </a:r>
            <a:endParaRPr lang="sv-SE" sz="1200" dirty="0"/>
          </a:p>
        </p:txBody>
      </p:sp>
    </p:spTree>
    <p:extLst>
      <p:ext uri="{BB962C8B-B14F-4D97-AF65-F5344CB8AC3E}">
        <p14:creationId xmlns:p14="http://schemas.microsoft.com/office/powerpoint/2010/main" val="1382717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RESULTAT</a:t>
            </a:r>
            <a:endParaRPr lang="sv-SE" dirty="0"/>
          </a:p>
        </p:txBody>
      </p:sp>
      <p:sp>
        <p:nvSpPr>
          <p:cNvPr id="4" name="Text Placeholder 3"/>
          <p:cNvSpPr>
            <a:spLocks noGrp="1"/>
          </p:cNvSpPr>
          <p:nvPr>
            <p:ph type="body" idx="1"/>
          </p:nvPr>
        </p:nvSpPr>
        <p:spPr/>
        <p:txBody>
          <a:bodyPr/>
          <a:lstStyle/>
          <a:p>
            <a:endParaRPr lang="sv-SE"/>
          </a:p>
        </p:txBody>
      </p:sp>
    </p:spTree>
    <p:extLst>
      <p:ext uri="{BB962C8B-B14F-4D97-AF65-F5344CB8AC3E}">
        <p14:creationId xmlns:p14="http://schemas.microsoft.com/office/powerpoint/2010/main" val="26353292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KREATIVITET</a:t>
            </a:r>
            <a:endParaRPr lang="sv-SE" dirty="0"/>
          </a:p>
        </p:txBody>
      </p:sp>
    </p:spTree>
    <p:extLst>
      <p:ext uri="{BB962C8B-B14F-4D97-AF65-F5344CB8AC3E}">
        <p14:creationId xmlns:p14="http://schemas.microsoft.com/office/powerpoint/2010/main" val="31854748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Autofit/>
          </a:bodyPr>
          <a:lstStyle/>
          <a:p>
            <a:r>
              <a:rPr lang="sv-SE" sz="2000" dirty="0" smtClean="0"/>
              <a:t>Trivseln är generellt sett hög på de Nordiska arbetsplatserna</a:t>
            </a:r>
            <a:endParaRPr lang="sv-SE" sz="2000" dirty="0"/>
          </a:p>
        </p:txBody>
      </p:sp>
      <p:graphicFrame>
        <p:nvGraphicFramePr>
          <p:cNvPr id="6" name="Diagram 5"/>
          <p:cNvGraphicFramePr/>
          <p:nvPr>
            <p:extLst>
              <p:ext uri="{D42A27DB-BD31-4B8C-83A1-F6EECF244321}">
                <p14:modId xmlns:p14="http://schemas.microsoft.com/office/powerpoint/2010/main" val="2128644064"/>
              </p:ext>
            </p:extLst>
          </p:nvPr>
        </p:nvGraphicFramePr>
        <p:xfrm>
          <a:off x="1030471" y="1661558"/>
          <a:ext cx="4313275" cy="273241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p:cNvSpPr txBox="1"/>
          <p:nvPr/>
        </p:nvSpPr>
        <p:spPr>
          <a:xfrm>
            <a:off x="5886450" y="1834913"/>
            <a:ext cx="2266949"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sv-SE" sz="1200" dirty="0" smtClean="0"/>
              <a:t>9 av 10 respondenter säger att de trivs bra eller mycket bra på sina jobb. Bara 2 % av de nordiska respondenterna uppger att de verkligen inte trivs på sina arbetsplatser.</a:t>
            </a:r>
          </a:p>
        </p:txBody>
      </p:sp>
      <p:sp>
        <p:nvSpPr>
          <p:cNvPr id="8" name="Rektangel 7"/>
          <p:cNvSpPr/>
          <p:nvPr/>
        </p:nvSpPr>
        <p:spPr>
          <a:xfrm>
            <a:off x="127589" y="4666212"/>
            <a:ext cx="8920717" cy="276999"/>
          </a:xfrm>
          <a:prstGeom prst="rect">
            <a:avLst/>
          </a:prstGeom>
        </p:spPr>
        <p:txBody>
          <a:bodyPr wrap="square">
            <a:spAutoFit/>
          </a:bodyPr>
          <a:lstStyle/>
          <a:p>
            <a:r>
              <a:rPr lang="sv-SE" sz="1200" i="1" dirty="0"/>
              <a:t>Hur trivs du på ditt </a:t>
            </a:r>
            <a:r>
              <a:rPr lang="sv-SE" sz="1200" i="1" dirty="0" smtClean="0"/>
              <a:t>jobb? </a:t>
            </a:r>
            <a:r>
              <a:rPr lang="sv-SE" sz="1200" i="1" dirty="0"/>
              <a:t>n=4044</a:t>
            </a:r>
            <a:endParaRPr lang="en-US" sz="1200" i="1" dirty="0"/>
          </a:p>
        </p:txBody>
      </p:sp>
    </p:spTree>
    <p:extLst>
      <p:ext uri="{BB962C8B-B14F-4D97-AF65-F5344CB8AC3E}">
        <p14:creationId xmlns:p14="http://schemas.microsoft.com/office/powerpoint/2010/main" val="2461682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2953093927"/>
              </p:ext>
            </p:extLst>
          </p:nvPr>
        </p:nvGraphicFramePr>
        <p:xfrm>
          <a:off x="3903989" y="1402138"/>
          <a:ext cx="5107412" cy="326407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p:cNvSpPr txBox="1"/>
          <p:nvPr/>
        </p:nvSpPr>
        <p:spPr>
          <a:xfrm>
            <a:off x="552450" y="1166526"/>
            <a:ext cx="4564718" cy="93871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sv-SE" sz="1100" dirty="0" smtClean="0"/>
              <a:t>Norrmännen är mest nöjda, 45 % säger att de trivs mycket bra på sina arbetsplatser. Finländarna är minst nöjda, bara 24 % uppger att de trivs mycket bra på sina arbetsplatser. Men en klar majoritet är ändå nöjda i Finland, 63 % uppger att de trivs bra på sina jobb, därmed är hela 87 % överlag nöjda.</a:t>
            </a:r>
            <a:endParaRPr lang="sv-SE" sz="1100" dirty="0"/>
          </a:p>
        </p:txBody>
      </p:sp>
      <p:sp>
        <p:nvSpPr>
          <p:cNvPr id="8" name="Rektangel 7"/>
          <p:cNvSpPr/>
          <p:nvPr/>
        </p:nvSpPr>
        <p:spPr>
          <a:xfrm>
            <a:off x="127589" y="4666212"/>
            <a:ext cx="8920717" cy="276999"/>
          </a:xfrm>
          <a:prstGeom prst="rect">
            <a:avLst/>
          </a:prstGeom>
        </p:spPr>
        <p:txBody>
          <a:bodyPr wrap="square">
            <a:spAutoFit/>
          </a:bodyPr>
          <a:lstStyle/>
          <a:p>
            <a:r>
              <a:rPr lang="sv-SE" sz="1200" i="1" dirty="0"/>
              <a:t>Hur trivs du på ditt jobb</a:t>
            </a:r>
            <a:r>
              <a:rPr lang="sv-SE" sz="1200" i="1" dirty="0" smtClean="0"/>
              <a:t>? n=4044</a:t>
            </a:r>
            <a:endParaRPr lang="en-US" sz="1200" i="1" dirty="0"/>
          </a:p>
        </p:txBody>
      </p:sp>
      <p:sp>
        <p:nvSpPr>
          <p:cNvPr id="9" name="Ellips 8"/>
          <p:cNvSpPr/>
          <p:nvPr/>
        </p:nvSpPr>
        <p:spPr>
          <a:xfrm>
            <a:off x="576262" y="2189975"/>
            <a:ext cx="1059797" cy="1059797"/>
          </a:xfrm>
          <a:prstGeom prst="ellipse">
            <a:avLst/>
          </a:prstGeom>
          <a:solidFill>
            <a:srgbClr val="7AB8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400" b="1" dirty="0" smtClean="0"/>
              <a:t>45%</a:t>
            </a:r>
            <a:endParaRPr lang="en-US" sz="1400" b="1" dirty="0"/>
          </a:p>
        </p:txBody>
      </p:sp>
      <p:sp>
        <p:nvSpPr>
          <p:cNvPr id="10" name="textruta 9"/>
          <p:cNvSpPr txBox="1"/>
          <p:nvPr/>
        </p:nvSpPr>
        <p:spPr>
          <a:xfrm>
            <a:off x="1681163" y="2565984"/>
            <a:ext cx="2981325" cy="415498"/>
          </a:xfrm>
          <a:prstGeom prst="rect">
            <a:avLst/>
          </a:prstGeom>
          <a:noFill/>
        </p:spPr>
        <p:txBody>
          <a:bodyPr wrap="square" rtlCol="0">
            <a:spAutoFit/>
          </a:bodyPr>
          <a:lstStyle/>
          <a:p>
            <a:r>
              <a:rPr lang="sv-SE" sz="1050" dirty="0" smtClean="0"/>
              <a:t>45% av norrmännen säger att de trivs på sina jobb</a:t>
            </a:r>
            <a:endParaRPr lang="sv-SE" sz="1050" dirty="0"/>
          </a:p>
        </p:txBody>
      </p:sp>
      <p:sp>
        <p:nvSpPr>
          <p:cNvPr id="11" name="textruta 10"/>
          <p:cNvSpPr txBox="1"/>
          <p:nvPr/>
        </p:nvSpPr>
        <p:spPr>
          <a:xfrm>
            <a:off x="1071562" y="3588682"/>
            <a:ext cx="2981325" cy="253916"/>
          </a:xfrm>
          <a:prstGeom prst="rect">
            <a:avLst/>
          </a:prstGeom>
          <a:noFill/>
        </p:spPr>
        <p:txBody>
          <a:bodyPr wrap="square" rtlCol="0">
            <a:spAutoFit/>
          </a:bodyPr>
          <a:lstStyle/>
          <a:p>
            <a:r>
              <a:rPr lang="sv-SE" sz="1050" dirty="0" smtClean="0"/>
              <a:t>I Finland är motsvarande siffra bara</a:t>
            </a:r>
            <a:endParaRPr lang="sv-SE" sz="1050" dirty="0"/>
          </a:p>
        </p:txBody>
      </p:sp>
      <p:sp>
        <p:nvSpPr>
          <p:cNvPr id="12" name="Ellips 11"/>
          <p:cNvSpPr/>
          <p:nvPr/>
        </p:nvSpPr>
        <p:spPr>
          <a:xfrm>
            <a:off x="3374090" y="2882084"/>
            <a:ext cx="1059797" cy="1059797"/>
          </a:xfrm>
          <a:prstGeom prst="ellipse">
            <a:avLst/>
          </a:prstGeom>
          <a:solidFill>
            <a:srgbClr val="FF0000"/>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400" b="1" dirty="0" smtClean="0"/>
              <a:t>24%</a:t>
            </a:r>
            <a:endParaRPr lang="en-US" sz="1400" b="1" dirty="0"/>
          </a:p>
        </p:txBody>
      </p:sp>
      <p:sp>
        <p:nvSpPr>
          <p:cNvPr id="14" name="Rubrik 3"/>
          <p:cNvSpPr>
            <a:spLocks noGrp="1"/>
          </p:cNvSpPr>
          <p:nvPr>
            <p:ph type="title"/>
          </p:nvPr>
        </p:nvSpPr>
        <p:spPr/>
        <p:txBody>
          <a:bodyPr>
            <a:noAutofit/>
          </a:bodyPr>
          <a:lstStyle/>
          <a:p>
            <a:r>
              <a:rPr lang="sv-SE" sz="2000" dirty="0" smtClean="0"/>
              <a:t>Graden av trivsel på arbetsplatserna varierar mellan länderna</a:t>
            </a:r>
            <a:endParaRPr lang="sv-SE" sz="2000" dirty="0"/>
          </a:p>
        </p:txBody>
      </p:sp>
      <p:sp>
        <p:nvSpPr>
          <p:cNvPr id="15" name="Rectangle 14"/>
          <p:cNvSpPr/>
          <p:nvPr/>
        </p:nvSpPr>
        <p:spPr>
          <a:xfrm>
            <a:off x="108539" y="104775"/>
            <a:ext cx="2434636" cy="209550"/>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200" dirty="0" smtClean="0">
                <a:solidFill>
                  <a:schemeClr val="tx1"/>
                </a:solidFill>
              </a:rPr>
              <a:t>Landsspecifika resultat</a:t>
            </a:r>
            <a:endParaRPr lang="sv-SE" sz="1200" dirty="0">
              <a:solidFill>
                <a:schemeClr val="tx1"/>
              </a:solidFill>
            </a:endParaRPr>
          </a:p>
        </p:txBody>
      </p:sp>
    </p:spTree>
    <p:extLst>
      <p:ext uri="{BB962C8B-B14F-4D97-AF65-F5344CB8AC3E}">
        <p14:creationId xmlns:p14="http://schemas.microsoft.com/office/powerpoint/2010/main" val="1109831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Anpassad 28">
      <a:dk1>
        <a:sysClr val="windowText" lastClr="000000"/>
      </a:dk1>
      <a:lt1>
        <a:sysClr val="window" lastClr="FFFFFF"/>
      </a:lt1>
      <a:dk2>
        <a:srgbClr val="000000"/>
      </a:dk2>
      <a:lt2>
        <a:srgbClr val="EEECE1"/>
      </a:lt2>
      <a:accent1>
        <a:srgbClr val="BC1222"/>
      </a:accent1>
      <a:accent2>
        <a:srgbClr val="BEB9A6"/>
      </a:accent2>
      <a:accent3>
        <a:srgbClr val="2A6EBB"/>
      </a:accent3>
      <a:accent4>
        <a:srgbClr val="6A4061"/>
      </a:accent4>
      <a:accent5>
        <a:srgbClr val="FECB00"/>
      </a:accent5>
      <a:accent6>
        <a:srgbClr val="7AB800"/>
      </a:accent6>
      <a:hlink>
        <a:srgbClr val="787878"/>
      </a:hlink>
      <a:folHlink>
        <a:srgbClr val="787878"/>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Anpassad 30">
      <a:dk1>
        <a:sysClr val="windowText" lastClr="000000"/>
      </a:dk1>
      <a:lt1>
        <a:sysClr val="window" lastClr="FFFFFF"/>
      </a:lt1>
      <a:dk2>
        <a:srgbClr val="1F497D"/>
      </a:dk2>
      <a:lt2>
        <a:srgbClr val="EEECE1"/>
      </a:lt2>
      <a:accent1>
        <a:srgbClr val="D52B1E"/>
      </a:accent1>
      <a:accent2>
        <a:srgbClr val="BEB9A6"/>
      </a:accent2>
      <a:accent3>
        <a:srgbClr val="2A6EBB"/>
      </a:accent3>
      <a:accent4>
        <a:srgbClr val="6A4061"/>
      </a:accent4>
      <a:accent5>
        <a:srgbClr val="FECB00"/>
      </a:accent5>
      <a:accent6>
        <a:srgbClr val="FF5800"/>
      </a:accent6>
      <a:hlink>
        <a:srgbClr val="787878"/>
      </a:hlink>
      <a:folHlink>
        <a:srgbClr val="787878"/>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purl.org/dc/elements/1.1/"/>
    <ds:schemaRef ds:uri="http://purl.org/dc/dcmitype/"/>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field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6872</TotalTime>
  <Words>2320</Words>
  <Application>Microsoft Office PowerPoint</Application>
  <PresentationFormat>Bildspel på skärmen (16:9)</PresentationFormat>
  <Paragraphs>362</Paragraphs>
  <Slides>40</Slides>
  <Notes>16</Notes>
  <HiddenSlides>0</HiddenSlides>
  <MMClips>0</MMClips>
  <ScaleCrop>false</ScaleCrop>
  <HeadingPairs>
    <vt:vector size="4" baseType="variant">
      <vt:variant>
        <vt:lpstr>Tema</vt:lpstr>
      </vt:variant>
      <vt:variant>
        <vt:i4>2</vt:i4>
      </vt:variant>
      <vt:variant>
        <vt:lpstr>Bildrubriker</vt:lpstr>
      </vt:variant>
      <vt:variant>
        <vt:i4>40</vt:i4>
      </vt:variant>
    </vt:vector>
  </HeadingPairs>
  <TitlesOfParts>
    <vt:vector size="42" baseType="lpstr">
      <vt:lpstr>Office Theme</vt:lpstr>
      <vt:lpstr>1_Office Theme</vt:lpstr>
      <vt:lpstr>NORDisk arbetsplatsstudie 2015</vt:lpstr>
      <vt:lpstr>Om undersökningen</vt:lpstr>
      <vt:lpstr>RESPONDENTER</vt:lpstr>
      <vt:lpstr>Om respondenterna</vt:lpstr>
      <vt:lpstr>Respondenternas arbetssituation</vt:lpstr>
      <vt:lpstr>RESULTAT</vt:lpstr>
      <vt:lpstr>KREATIVITET</vt:lpstr>
      <vt:lpstr>Trivseln är generellt sett hög på de Nordiska arbetsplatserna</vt:lpstr>
      <vt:lpstr>Graden av trivsel på arbetsplatserna varierar mellan länderna</vt:lpstr>
      <vt:lpstr>En majoritet av nordborna har roligt flera gånger om dagen på sina jobb</vt:lpstr>
      <vt:lpstr>Skillnaden är liten mellan länderna när det kommer till att ha roligt på jobbet</vt:lpstr>
      <vt:lpstr>Samtal med kollegor genererar flest jobbrelaterade idéer</vt:lpstr>
      <vt:lpstr>Bra kollegor är den enskilt viktigaste aspekten av en kreativ arbetsplats, men resultatet skiljer sig åt mellan länderna</vt:lpstr>
      <vt:lpstr>65% anser att en kreativ miljö är viktig för att man ska nå sin fulla potential, men endast 4 av 10 av respondenters arbetsplatser är utformade för att uppmuntra innovativt arbete</vt:lpstr>
      <vt:lpstr>Norrmännen är mest benägna att beskriva sina arbetsplatser som kreativa och inspirerande</vt:lpstr>
      <vt:lpstr>En fjärdedel av danskarna och norrmännen anser inte att deras arbetsplatser är utformade för att stödja innovation</vt:lpstr>
      <vt:lpstr>Stress</vt:lpstr>
      <vt:lpstr>3 av 5 nordbor känner jobbrelaterad stress minst en gång i veckan</vt:lpstr>
      <vt:lpstr>Stressnivån skiljer sig åt mellan länderna</vt:lpstr>
      <vt:lpstr>Nära hälften av de nordiska respondenterna arbetar övertid minst en gång i veckan</vt:lpstr>
      <vt:lpstr>37% presterar sämre på jobbet på grund av stress. 36% säger att stress har påverkat deras privatliv negativt</vt:lpstr>
      <vt:lpstr>Svenskar och danskar är mest benägna att sjukanmäla sig på grund av stress på jobbet</vt:lpstr>
      <vt:lpstr>En fjärdedel av danskarna, norrmännen och svenskarna har missat viktiga händelser i sina liv på grund av en hög arbetsbelastning</vt:lpstr>
      <vt:lpstr>2 av 5 svenskar säger att de presterar sämre på jobbet till följd av hög stress på arbetsplatsen</vt:lpstr>
      <vt:lpstr>DEN FYSISKA MILJÖN</vt:lpstr>
      <vt:lpstr>Flexibla arbetstider, enkla sätt att kommunicera med kollegor och flexibla arbetsuppgifter är de mest uppskattade dimensionerna av en arbetsmiljö</vt:lpstr>
      <vt:lpstr>Endast 27 % av de tillfrågade säger att deras arbetsmiljö är utformad för att stödja kommunikation och kreativa möten</vt:lpstr>
      <vt:lpstr>27% av danskarna säger att deras arbetsmiljö påverkar deras hälsa negativt</vt:lpstr>
      <vt:lpstr>En tredjedel av finländarna och norrmännen anser inte att den fysiska miljön på deras arbetsplatser är utformad för att stödja kommunikation och kreativa möten, och siffran är nästan lika hög i Sverige och Danmark.</vt:lpstr>
      <vt:lpstr>I FRAMTIDEN</vt:lpstr>
      <vt:lpstr>I framtiden kommer det att ställas högre krav på flexibla arbetsförhållanden för att anställda ska trivas och uppnå en hög nivå av välbefinnande</vt:lpstr>
      <vt:lpstr>Flexibla arbetstider förutspås bli viktigt för att människor ska trivas på framtidens arbetsplatser</vt:lpstr>
      <vt:lpstr>Nära hälften av danskarna tror att lekfulla och aktiva inslag under arbetstid kommer att vara viktigt på den framtida arbetsplatsen</vt:lpstr>
      <vt:lpstr>SAMMANFATTNING OCH SLUTSATSER</vt:lpstr>
      <vt:lpstr>Sammanfattning</vt:lpstr>
      <vt:lpstr>Människor i de nordiska länderna är nöjda med sitt arbete, men det finns potential för förbättring</vt:lpstr>
      <vt:lpstr>Stress och övertidsarbete präglar arbetslivet för majoriteten av de som arbetar i de nordiska länderna</vt:lpstr>
      <vt:lpstr>Det finns ett behov av att förbättra kommunikationsmöjligheterna på arbetsplatserna</vt:lpstr>
      <vt:lpstr>Framtidens arbetsplats kommer att behöva anpassas till nya sätt att arbeta på</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Trane Anna</cp:lastModifiedBy>
  <cp:revision>798</cp:revision>
  <dcterms:created xsi:type="dcterms:W3CDTF">2010-04-12T23:12:02Z</dcterms:created>
  <dcterms:modified xsi:type="dcterms:W3CDTF">2016-01-13T16:03:26Z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