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emf" ContentType="image/x-emf"/>
  <Default Extension="xml" ContentType="application/xml"/>
  <Default Extension="xlsx" ContentType="application/vnd.openxmlformats-officedocument.spreadsheetml.sheet"/>
  <Override PartName="/ppt/diagrams/data1.xml" ContentType="application/vnd.openxmlformats-officedocument.drawingml.diagramData+xml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theme/theme2.xml" ContentType="application/vnd.openxmlformats-officedocument.theme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handoutMasters/handoutMaster1.xml" ContentType="application/vnd.openxmlformats-officedocument.presentationml.handoutMaster+xml"/>
  <Override PartName="/ppt/charts/colors1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15"/>
  </p:notesMasterIdLst>
  <p:handoutMasterIdLst>
    <p:handoutMasterId r:id="rId16"/>
  </p:handoutMasterIdLst>
  <p:sldIdLst>
    <p:sldId id="261" r:id="rId2"/>
    <p:sldId id="317" r:id="rId3"/>
    <p:sldId id="323" r:id="rId4"/>
    <p:sldId id="325" r:id="rId5"/>
    <p:sldId id="326" r:id="rId6"/>
    <p:sldId id="329" r:id="rId7"/>
    <p:sldId id="334" r:id="rId8"/>
    <p:sldId id="320" r:id="rId9"/>
    <p:sldId id="318" r:id="rId10"/>
    <p:sldId id="321" r:id="rId11"/>
    <p:sldId id="330" r:id="rId12"/>
    <p:sldId id="331" r:id="rId13"/>
    <p:sldId id="33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9C8"/>
    <a:srgbClr val="D32FAB"/>
    <a:srgbClr val="E648CE"/>
    <a:srgbClr val="FF52E5"/>
    <a:srgbClr val="1D399B"/>
    <a:srgbClr val="C81B00"/>
    <a:srgbClr val="2D54DC"/>
    <a:srgbClr val="000000"/>
    <a:srgbClr val="5AB8FF"/>
    <a:srgbClr val="0024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77" autoAdjust="0"/>
    <p:restoredTop sz="94660"/>
  </p:normalViewPr>
  <p:slideViewPr>
    <p:cSldViewPr>
      <p:cViewPr varScale="1">
        <p:scale>
          <a:sx n="112" d="100"/>
          <a:sy n="112" d="100"/>
        </p:scale>
        <p:origin x="80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7" Type="http://schemas.openxmlformats.org/officeDocument/2006/relationships/slide" Target="slides/slide6.xml"/><Relationship Id="rId20" Type="http://schemas.openxmlformats.org/officeDocument/2006/relationships/tableStyles" Target="tableStyles.xml"/><Relationship Id="rId1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2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4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trellis">
                <a:fgClr>
                  <a:schemeClr val="accent6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88A-4CF1-B1B5-7083315ACF96}"/>
              </c:ext>
            </c:extLst>
          </c:dPt>
          <c:dPt>
            <c:idx val="1"/>
            <c:invertIfNegative val="0"/>
            <c:bubble3D val="0"/>
            <c:spPr>
              <a:pattFill prst="trellis">
                <a:fgClr>
                  <a:schemeClr val="accent1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88A-4CF1-B1B5-7083315ACF96}"/>
              </c:ext>
            </c:extLst>
          </c:dPt>
          <c:dPt>
            <c:idx val="2"/>
            <c:invertIfNegative val="0"/>
            <c:bubble3D val="0"/>
            <c:spPr>
              <a:pattFill prst="trellis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88A-4CF1-B1B5-7083315ACF96}"/>
              </c:ext>
            </c:extLst>
          </c:dPt>
          <c:cat>
            <c:strRef>
              <c:f>Sheet1!$A$2:$A$4</c:f>
              <c:strCache>
                <c:ptCount val="3"/>
                <c:pt idx="0">
                  <c:v>TRUE ACUPUNCTURE</c:v>
                </c:pt>
                <c:pt idx="1">
                  <c:v>SHAM ACUPUNCTURE</c:v>
                </c:pt>
                <c:pt idx="2">
                  <c:v>WAIT LIST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58.0</c:v>
                </c:pt>
                <c:pt idx="1">
                  <c:v>33.0</c:v>
                </c:pt>
                <c:pt idx="2">
                  <c:v>31.0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88A-4CF1-B1B5-7083315AC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718133488"/>
        <c:axId val="-1128088816"/>
      </c:barChart>
      <c:catAx>
        <c:axId val="-71813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28088816"/>
        <c:crosses val="autoZero"/>
        <c:auto val="1"/>
        <c:lblAlgn val="ctr"/>
        <c:lblOffset val="100"/>
        <c:noMultiLvlLbl val="0"/>
      </c:catAx>
      <c:valAx>
        <c:axId val="-1128088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Percent</a:t>
                </a:r>
                <a:r>
                  <a:rPr lang="en-US" baseline="0" dirty="0" smtClean="0"/>
                  <a:t> 2-pint change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813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C53E6C-E089-E346-9C57-153DA541B9FA}" type="doc">
      <dgm:prSet loTypeId="urn:microsoft.com/office/officeart/2005/8/layout/hierarchy2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096927F-95D0-EF4F-96A6-716FD95C6438}">
      <dgm:prSet phldrT="[Text]"/>
      <dgm:spPr/>
      <dgm:t>
        <a:bodyPr/>
        <a:lstStyle/>
        <a:p>
          <a:r>
            <a:rPr lang="en-US" dirty="0" smtClean="0"/>
            <a:t>AI </a:t>
          </a:r>
        </a:p>
        <a:p>
          <a:r>
            <a:rPr lang="en-US" dirty="0" smtClean="0"/>
            <a:t>&gt; 3/10 Worst Pain</a:t>
          </a:r>
        </a:p>
        <a:p>
          <a:r>
            <a:rPr lang="en-US" dirty="0" smtClean="0"/>
            <a:t>N=226</a:t>
          </a:r>
          <a:endParaRPr lang="en-US" dirty="0"/>
        </a:p>
      </dgm:t>
    </dgm:pt>
    <dgm:pt modelId="{249862B2-DFB6-3945-9965-A94C955BDEC2}" type="parTrans" cxnId="{51317ACC-7869-3D40-B8A7-F9B9134CDAC6}">
      <dgm:prSet/>
      <dgm:spPr/>
      <dgm:t>
        <a:bodyPr/>
        <a:lstStyle/>
        <a:p>
          <a:endParaRPr lang="en-US"/>
        </a:p>
      </dgm:t>
    </dgm:pt>
    <dgm:pt modelId="{0D630ECC-5CE4-AA45-B6EA-1771592322AE}" type="sibTrans" cxnId="{51317ACC-7869-3D40-B8A7-F9B9134CDAC6}">
      <dgm:prSet/>
      <dgm:spPr/>
      <dgm:t>
        <a:bodyPr/>
        <a:lstStyle/>
        <a:p>
          <a:endParaRPr lang="en-US"/>
        </a:p>
      </dgm:t>
    </dgm:pt>
    <dgm:pt modelId="{FFA09E61-2CB6-8943-8ACC-0236F7435270}">
      <dgm:prSet phldrT="[Text]"/>
      <dgm:spPr/>
      <dgm:t>
        <a:bodyPr/>
        <a:lstStyle/>
        <a:p>
          <a:r>
            <a:rPr lang="en-US" dirty="0" smtClean="0"/>
            <a:t>True Acupuncture </a:t>
          </a:r>
        </a:p>
        <a:p>
          <a:r>
            <a:rPr lang="en-US" dirty="0" smtClean="0"/>
            <a:t>2x week x 6 weeks</a:t>
          </a:r>
          <a:endParaRPr lang="en-US" dirty="0"/>
        </a:p>
      </dgm:t>
    </dgm:pt>
    <dgm:pt modelId="{ECD45F90-C9A7-6C40-BE80-4FF45554A8E2}" type="parTrans" cxnId="{FBF9C676-9FD7-B248-94BA-B79ABAF95B85}">
      <dgm:prSet/>
      <dgm:spPr/>
      <dgm:t>
        <a:bodyPr/>
        <a:lstStyle/>
        <a:p>
          <a:endParaRPr lang="en-US"/>
        </a:p>
      </dgm:t>
    </dgm:pt>
    <dgm:pt modelId="{BE6AAC4B-1FE8-604E-BC5F-383FF20314A5}" type="sibTrans" cxnId="{FBF9C676-9FD7-B248-94BA-B79ABAF95B85}">
      <dgm:prSet/>
      <dgm:spPr/>
      <dgm:t>
        <a:bodyPr/>
        <a:lstStyle/>
        <a:p>
          <a:endParaRPr lang="en-US"/>
        </a:p>
      </dgm:t>
    </dgm:pt>
    <dgm:pt modelId="{601F378F-1F32-0446-8BF6-4DF0028A639D}">
      <dgm:prSet phldrT="[Text]"/>
      <dgm:spPr/>
      <dgm:t>
        <a:bodyPr/>
        <a:lstStyle/>
        <a:p>
          <a:r>
            <a:rPr lang="en-US" dirty="0" smtClean="0"/>
            <a:t>Wait List Control</a:t>
          </a:r>
        </a:p>
        <a:p>
          <a:r>
            <a:rPr lang="en-US" dirty="0" smtClean="0"/>
            <a:t>6 weeks</a:t>
          </a:r>
          <a:endParaRPr lang="en-US" dirty="0"/>
        </a:p>
      </dgm:t>
    </dgm:pt>
    <dgm:pt modelId="{9D5FB975-CE7A-2E43-B942-279977CFE1DA}" type="parTrans" cxnId="{03109113-38BD-2E4D-A709-6CE68AED6A4F}">
      <dgm:prSet/>
      <dgm:spPr/>
      <dgm:t>
        <a:bodyPr/>
        <a:lstStyle/>
        <a:p>
          <a:endParaRPr lang="en-US"/>
        </a:p>
      </dgm:t>
    </dgm:pt>
    <dgm:pt modelId="{9F07C961-9521-974B-BED9-29C3C4BFFB40}" type="sibTrans" cxnId="{03109113-38BD-2E4D-A709-6CE68AED6A4F}">
      <dgm:prSet/>
      <dgm:spPr/>
      <dgm:t>
        <a:bodyPr/>
        <a:lstStyle/>
        <a:p>
          <a:endParaRPr lang="en-US"/>
        </a:p>
      </dgm:t>
    </dgm:pt>
    <dgm:pt modelId="{26C10998-923A-1545-AC69-CCBF769200CB}">
      <dgm:prSet phldrT="[Text]"/>
      <dgm:spPr/>
      <dgm:t>
        <a:bodyPr/>
        <a:lstStyle/>
        <a:p>
          <a:r>
            <a:rPr lang="en-US" dirty="0" smtClean="0"/>
            <a:t>Wait List Control</a:t>
          </a:r>
        </a:p>
        <a:p>
          <a:r>
            <a:rPr lang="en-US" dirty="0" smtClean="0"/>
            <a:t>6 weeks</a:t>
          </a:r>
          <a:endParaRPr lang="en-US" dirty="0"/>
        </a:p>
      </dgm:t>
    </dgm:pt>
    <dgm:pt modelId="{D9B1E78F-7494-2C4E-BCD3-5D6798259644}" type="parTrans" cxnId="{BA81B274-A40D-E141-BE4C-EAB62DDF8B63}">
      <dgm:prSet/>
      <dgm:spPr/>
      <dgm:t>
        <a:bodyPr/>
        <a:lstStyle/>
        <a:p>
          <a:endParaRPr lang="en-US"/>
        </a:p>
      </dgm:t>
    </dgm:pt>
    <dgm:pt modelId="{56211570-CB0C-9045-9434-4D551AA412E7}" type="sibTrans" cxnId="{BA81B274-A40D-E141-BE4C-EAB62DDF8B63}">
      <dgm:prSet/>
      <dgm:spPr/>
      <dgm:t>
        <a:bodyPr/>
        <a:lstStyle/>
        <a:p>
          <a:endParaRPr lang="en-US"/>
        </a:p>
      </dgm:t>
    </dgm:pt>
    <dgm:pt modelId="{9DC4FBEC-178F-A845-B404-94D413D43D34}">
      <dgm:prSet/>
      <dgm:spPr/>
      <dgm:t>
        <a:bodyPr/>
        <a:lstStyle/>
        <a:p>
          <a:r>
            <a:rPr lang="en-US" dirty="0" smtClean="0"/>
            <a:t>Sham Acupuncture </a:t>
          </a:r>
        </a:p>
        <a:p>
          <a:r>
            <a:rPr lang="en-US" dirty="0" smtClean="0"/>
            <a:t>2x week x 6 weeks</a:t>
          </a:r>
          <a:endParaRPr lang="en-US" dirty="0"/>
        </a:p>
      </dgm:t>
    </dgm:pt>
    <dgm:pt modelId="{BA377B0B-FE66-6345-AABF-35CCA2385505}" type="parTrans" cxnId="{541ED65C-82A5-2847-B89E-FAF42DD9F3C9}">
      <dgm:prSet/>
      <dgm:spPr/>
      <dgm:t>
        <a:bodyPr/>
        <a:lstStyle/>
        <a:p>
          <a:endParaRPr lang="en-US"/>
        </a:p>
      </dgm:t>
    </dgm:pt>
    <dgm:pt modelId="{3976A077-5647-6344-A0DC-02DBE08FEF51}" type="sibTrans" cxnId="{541ED65C-82A5-2847-B89E-FAF42DD9F3C9}">
      <dgm:prSet/>
      <dgm:spPr/>
      <dgm:t>
        <a:bodyPr/>
        <a:lstStyle/>
        <a:p>
          <a:endParaRPr lang="en-US"/>
        </a:p>
      </dgm:t>
    </dgm:pt>
    <dgm:pt modelId="{AEE02C92-E642-774F-99CA-913F1B494D68}">
      <dgm:prSet/>
      <dgm:spPr/>
      <dgm:t>
        <a:bodyPr/>
        <a:lstStyle/>
        <a:p>
          <a:r>
            <a:rPr lang="en-US" dirty="0" smtClean="0"/>
            <a:t>Sham Acupuncture </a:t>
          </a:r>
        </a:p>
        <a:p>
          <a:r>
            <a:rPr lang="en-US" dirty="0" smtClean="0"/>
            <a:t>1x week x 6 weeks</a:t>
          </a:r>
          <a:endParaRPr lang="en-US" dirty="0"/>
        </a:p>
      </dgm:t>
    </dgm:pt>
    <dgm:pt modelId="{3BBEB685-480D-5B46-833C-DE991E75113D}" type="parTrans" cxnId="{BBF280F5-B3EA-EC4D-874A-7F7C08826F98}">
      <dgm:prSet/>
      <dgm:spPr/>
      <dgm:t>
        <a:bodyPr/>
        <a:lstStyle/>
        <a:p>
          <a:endParaRPr lang="en-US"/>
        </a:p>
      </dgm:t>
    </dgm:pt>
    <dgm:pt modelId="{B20246AC-6141-EF41-B0C2-E48438AD2B51}" type="sibTrans" cxnId="{BBF280F5-B3EA-EC4D-874A-7F7C08826F98}">
      <dgm:prSet/>
      <dgm:spPr/>
      <dgm:t>
        <a:bodyPr/>
        <a:lstStyle/>
        <a:p>
          <a:endParaRPr lang="en-US"/>
        </a:p>
      </dgm:t>
    </dgm:pt>
    <dgm:pt modelId="{23586387-A275-9A47-8FC3-0B0EEB33F192}">
      <dgm:prSet phldrT="[Text]"/>
      <dgm:spPr/>
      <dgm:t>
        <a:bodyPr/>
        <a:lstStyle/>
        <a:p>
          <a:r>
            <a:rPr lang="en-US" dirty="0" smtClean="0"/>
            <a:t>True Acupuncture </a:t>
          </a:r>
        </a:p>
        <a:p>
          <a:r>
            <a:rPr lang="en-US" dirty="0" smtClean="0"/>
            <a:t>1x week x 6 weeks</a:t>
          </a:r>
          <a:endParaRPr lang="en-US" dirty="0"/>
        </a:p>
      </dgm:t>
    </dgm:pt>
    <dgm:pt modelId="{39C4568B-ACAD-D84D-8A72-67D42077F9A5}" type="parTrans" cxnId="{80C8408F-7A4E-AE4F-9D5F-B69C901FC2D7}">
      <dgm:prSet/>
      <dgm:spPr/>
      <dgm:t>
        <a:bodyPr/>
        <a:lstStyle/>
        <a:p>
          <a:endParaRPr lang="en-US"/>
        </a:p>
      </dgm:t>
    </dgm:pt>
    <dgm:pt modelId="{562DCA83-2B90-494E-901B-FBB5F0903AAC}" type="sibTrans" cxnId="{80C8408F-7A4E-AE4F-9D5F-B69C901FC2D7}">
      <dgm:prSet/>
      <dgm:spPr/>
      <dgm:t>
        <a:bodyPr/>
        <a:lstStyle/>
        <a:p>
          <a:endParaRPr lang="en-US"/>
        </a:p>
      </dgm:t>
    </dgm:pt>
    <dgm:pt modelId="{E7250988-B8AC-D94D-94DE-24E36334A2EE}">
      <dgm:prSet/>
      <dgm:spPr>
        <a:gradFill rotWithShape="0">
          <a:gsLst>
            <a:gs pos="0">
              <a:schemeClr val="accent2">
                <a:lumMod val="88000"/>
                <a:lumOff val="12000"/>
              </a:schemeClr>
            </a:gs>
            <a:gs pos="49000">
              <a:schemeClr val="accent2">
                <a:satMod val="110000"/>
                <a:shade val="100000"/>
                <a:lumMod val="88000"/>
              </a:schemeClr>
            </a:gs>
            <a:gs pos="100000">
              <a:schemeClr val="accent2">
                <a:satMod val="120000"/>
                <a:shade val="78000"/>
                <a:lumMod val="93000"/>
              </a:schemeClr>
            </a:gs>
          </a:gsLst>
          <a:lin ang="5400000" scaled="0"/>
        </a:gradFill>
      </dgm:spPr>
      <dgm:t>
        <a:bodyPr/>
        <a:lstStyle/>
        <a:p>
          <a:r>
            <a:rPr lang="en-US" dirty="0" smtClean="0"/>
            <a:t>No Acupuncture</a:t>
          </a:r>
        </a:p>
        <a:p>
          <a:r>
            <a:rPr lang="en-US" dirty="0" smtClean="0"/>
            <a:t>12 weeks</a:t>
          </a:r>
          <a:endParaRPr lang="en-US" dirty="0"/>
        </a:p>
      </dgm:t>
    </dgm:pt>
    <dgm:pt modelId="{358ED069-39D8-D741-BC97-53C6C62E5230}" type="parTrans" cxnId="{8E7298FA-9164-674B-9793-313EB5BE18D8}">
      <dgm:prSet/>
      <dgm:spPr/>
      <dgm:t>
        <a:bodyPr/>
        <a:lstStyle/>
        <a:p>
          <a:endParaRPr lang="en-US"/>
        </a:p>
      </dgm:t>
    </dgm:pt>
    <dgm:pt modelId="{FB750504-06E2-0E40-BF19-13DAD7CDEEC4}" type="sibTrans" cxnId="{8E7298FA-9164-674B-9793-313EB5BE18D8}">
      <dgm:prSet/>
      <dgm:spPr/>
      <dgm:t>
        <a:bodyPr/>
        <a:lstStyle/>
        <a:p>
          <a:endParaRPr lang="en-US"/>
        </a:p>
      </dgm:t>
    </dgm:pt>
    <dgm:pt modelId="{5EE9A24F-8E0F-1A42-86E5-33F5C02B2B3B}">
      <dgm:prSet/>
      <dgm:spPr>
        <a:gradFill rotWithShape="0">
          <a:gsLst>
            <a:gs pos="0">
              <a:schemeClr val="accent2">
                <a:lumMod val="88000"/>
                <a:lumOff val="12000"/>
              </a:schemeClr>
            </a:gs>
            <a:gs pos="49000">
              <a:schemeClr val="accent2">
                <a:satMod val="110000"/>
                <a:shade val="100000"/>
                <a:lumMod val="88000"/>
              </a:schemeClr>
            </a:gs>
            <a:gs pos="100000">
              <a:schemeClr val="accent2">
                <a:satMod val="120000"/>
                <a:shade val="78000"/>
                <a:lumMod val="93000"/>
              </a:schemeClr>
            </a:gs>
          </a:gsLst>
          <a:lin ang="5400000" scaled="0"/>
        </a:gradFill>
      </dgm:spPr>
      <dgm:t>
        <a:bodyPr/>
        <a:lstStyle/>
        <a:p>
          <a:r>
            <a:rPr lang="en-US" dirty="0" smtClean="0"/>
            <a:t>No Acupuncture</a:t>
          </a:r>
        </a:p>
        <a:p>
          <a:r>
            <a:rPr lang="en-US" dirty="0" smtClean="0"/>
            <a:t>12 weeks</a:t>
          </a:r>
          <a:endParaRPr lang="en-US" dirty="0"/>
        </a:p>
      </dgm:t>
    </dgm:pt>
    <dgm:pt modelId="{156188BE-FA91-A748-B94E-5DCAC6DF71A0}" type="parTrans" cxnId="{64DB7BE8-0FF2-7A4B-9911-52B2C84532A7}">
      <dgm:prSet/>
      <dgm:spPr/>
      <dgm:t>
        <a:bodyPr/>
        <a:lstStyle/>
        <a:p>
          <a:endParaRPr lang="en-US"/>
        </a:p>
      </dgm:t>
    </dgm:pt>
    <dgm:pt modelId="{F2F97D4B-57D7-5B41-979D-62EF46FAC14B}" type="sibTrans" cxnId="{64DB7BE8-0FF2-7A4B-9911-52B2C84532A7}">
      <dgm:prSet/>
      <dgm:spPr/>
      <dgm:t>
        <a:bodyPr/>
        <a:lstStyle/>
        <a:p>
          <a:endParaRPr lang="en-US"/>
        </a:p>
      </dgm:t>
    </dgm:pt>
    <dgm:pt modelId="{931C4444-1AF7-E148-BD7D-24D703F6C525}">
      <dgm:prSet/>
      <dgm:spPr>
        <a:gradFill rotWithShape="0">
          <a:gsLst>
            <a:gs pos="0">
              <a:schemeClr val="accent2">
                <a:lumMod val="88000"/>
                <a:lumOff val="12000"/>
              </a:schemeClr>
            </a:gs>
            <a:gs pos="49000">
              <a:schemeClr val="accent2">
                <a:satMod val="110000"/>
                <a:shade val="100000"/>
                <a:lumMod val="88000"/>
              </a:schemeClr>
            </a:gs>
            <a:gs pos="100000">
              <a:schemeClr val="accent2">
                <a:satMod val="120000"/>
                <a:shade val="78000"/>
                <a:lumMod val="93000"/>
              </a:schemeClr>
            </a:gs>
          </a:gsLst>
          <a:lin ang="5400000" scaled="0"/>
        </a:gradFill>
      </dgm:spPr>
      <dgm:t>
        <a:bodyPr/>
        <a:lstStyle/>
        <a:p>
          <a:r>
            <a:rPr lang="en-US" dirty="0" smtClean="0"/>
            <a:t>Wait List Control</a:t>
          </a:r>
        </a:p>
        <a:p>
          <a:r>
            <a:rPr lang="en-US" dirty="0" smtClean="0"/>
            <a:t>12 weeks</a:t>
          </a:r>
          <a:endParaRPr lang="en-US" dirty="0"/>
        </a:p>
      </dgm:t>
    </dgm:pt>
    <dgm:pt modelId="{E1D5151D-908E-F244-97B1-7A6876436C50}" type="parTrans" cxnId="{DBEC27F0-7416-FA4A-899A-F801084754D4}">
      <dgm:prSet/>
      <dgm:spPr/>
      <dgm:t>
        <a:bodyPr/>
        <a:lstStyle/>
        <a:p>
          <a:endParaRPr lang="en-US"/>
        </a:p>
      </dgm:t>
    </dgm:pt>
    <dgm:pt modelId="{C94EBAFE-17FF-AF49-9FA5-AF940E68D4F9}" type="sibTrans" cxnId="{DBEC27F0-7416-FA4A-899A-F801084754D4}">
      <dgm:prSet/>
      <dgm:spPr/>
      <dgm:t>
        <a:bodyPr/>
        <a:lstStyle/>
        <a:p>
          <a:endParaRPr lang="en-US"/>
        </a:p>
      </dgm:t>
    </dgm:pt>
    <dgm:pt modelId="{578C5654-FC80-3E41-98FE-AFB51BD1CA8D}" type="pres">
      <dgm:prSet presAssocID="{F6C53E6C-E089-E346-9C57-153DA541B9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ABB505-23F4-654F-B063-635CD91989A6}" type="pres">
      <dgm:prSet presAssocID="{1096927F-95D0-EF4F-96A6-716FD95C6438}" presName="root1" presStyleCnt="0"/>
      <dgm:spPr/>
    </dgm:pt>
    <dgm:pt modelId="{0E115D21-13D6-B946-807E-0CDA0146B81F}" type="pres">
      <dgm:prSet presAssocID="{1096927F-95D0-EF4F-96A6-716FD95C643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230000-4280-274E-BD59-911FE440BE27}" type="pres">
      <dgm:prSet presAssocID="{1096927F-95D0-EF4F-96A6-716FD95C6438}" presName="level2hierChild" presStyleCnt="0"/>
      <dgm:spPr/>
    </dgm:pt>
    <dgm:pt modelId="{BC32F535-3CC0-1E4A-A06C-0FD33BBAAB4B}" type="pres">
      <dgm:prSet presAssocID="{ECD45F90-C9A7-6C40-BE80-4FF45554A8E2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4EBBBD6B-4675-A343-A758-0B5702D7E893}" type="pres">
      <dgm:prSet presAssocID="{ECD45F90-C9A7-6C40-BE80-4FF45554A8E2}" presName="connTx" presStyleLbl="parChTrans1D2" presStyleIdx="0" presStyleCnt="3"/>
      <dgm:spPr/>
      <dgm:t>
        <a:bodyPr/>
        <a:lstStyle/>
        <a:p>
          <a:endParaRPr lang="en-US"/>
        </a:p>
      </dgm:t>
    </dgm:pt>
    <dgm:pt modelId="{84DA01D6-498E-FD4D-807C-642EEE6A0F7C}" type="pres">
      <dgm:prSet presAssocID="{FFA09E61-2CB6-8943-8ACC-0236F7435270}" presName="root2" presStyleCnt="0"/>
      <dgm:spPr/>
    </dgm:pt>
    <dgm:pt modelId="{F4EE63BD-AD8E-D94D-8CA7-050978E5A524}" type="pres">
      <dgm:prSet presAssocID="{FFA09E61-2CB6-8943-8ACC-0236F7435270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837DA5-49CA-3343-B457-6B416D60737B}" type="pres">
      <dgm:prSet presAssocID="{FFA09E61-2CB6-8943-8ACC-0236F7435270}" presName="level3hierChild" presStyleCnt="0"/>
      <dgm:spPr/>
    </dgm:pt>
    <dgm:pt modelId="{BF735959-104D-F348-ABEE-E7F2E2ADF6CD}" type="pres">
      <dgm:prSet presAssocID="{39C4568B-ACAD-D84D-8A72-67D42077F9A5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9141C050-CD11-8B41-B0B3-DE673675AA77}" type="pres">
      <dgm:prSet presAssocID="{39C4568B-ACAD-D84D-8A72-67D42077F9A5}" presName="connTx" presStyleLbl="parChTrans1D3" presStyleIdx="0" presStyleCnt="3"/>
      <dgm:spPr/>
      <dgm:t>
        <a:bodyPr/>
        <a:lstStyle/>
        <a:p>
          <a:endParaRPr lang="en-US"/>
        </a:p>
      </dgm:t>
    </dgm:pt>
    <dgm:pt modelId="{6EA027C6-D41E-3D44-B5F9-F7E8CD1A8173}" type="pres">
      <dgm:prSet presAssocID="{23586387-A275-9A47-8FC3-0B0EEB33F192}" presName="root2" presStyleCnt="0"/>
      <dgm:spPr/>
    </dgm:pt>
    <dgm:pt modelId="{50F3D56F-B34F-A44F-B5F7-F5C8AE650DBD}" type="pres">
      <dgm:prSet presAssocID="{23586387-A275-9A47-8FC3-0B0EEB33F192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14DDC1-8D3F-EB44-B467-CB6D5B6AA832}" type="pres">
      <dgm:prSet presAssocID="{23586387-A275-9A47-8FC3-0B0EEB33F192}" presName="level3hierChild" presStyleCnt="0"/>
      <dgm:spPr/>
    </dgm:pt>
    <dgm:pt modelId="{77E4F72E-D6FC-BA4F-9E17-D12C49B2BB3B}" type="pres">
      <dgm:prSet presAssocID="{358ED069-39D8-D741-BC97-53C6C62E5230}" presName="conn2-1" presStyleLbl="parChTrans1D4" presStyleIdx="0" presStyleCnt="3"/>
      <dgm:spPr/>
      <dgm:t>
        <a:bodyPr/>
        <a:lstStyle/>
        <a:p>
          <a:endParaRPr lang="en-US"/>
        </a:p>
      </dgm:t>
    </dgm:pt>
    <dgm:pt modelId="{A4434D80-FBE3-A143-B6E3-4D71CA26976D}" type="pres">
      <dgm:prSet presAssocID="{358ED069-39D8-D741-BC97-53C6C62E5230}" presName="connTx" presStyleLbl="parChTrans1D4" presStyleIdx="0" presStyleCnt="3"/>
      <dgm:spPr/>
      <dgm:t>
        <a:bodyPr/>
        <a:lstStyle/>
        <a:p>
          <a:endParaRPr lang="en-US"/>
        </a:p>
      </dgm:t>
    </dgm:pt>
    <dgm:pt modelId="{77CA36E3-1023-0345-BA57-BCC51E7250E1}" type="pres">
      <dgm:prSet presAssocID="{E7250988-B8AC-D94D-94DE-24E36334A2EE}" presName="root2" presStyleCnt="0"/>
      <dgm:spPr/>
    </dgm:pt>
    <dgm:pt modelId="{D70A95F8-7F40-3046-972F-CC73EA2BA91E}" type="pres">
      <dgm:prSet presAssocID="{E7250988-B8AC-D94D-94DE-24E36334A2EE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0AC761-520A-3344-B3DB-F348168E382C}" type="pres">
      <dgm:prSet presAssocID="{E7250988-B8AC-D94D-94DE-24E36334A2EE}" presName="level3hierChild" presStyleCnt="0"/>
      <dgm:spPr/>
    </dgm:pt>
    <dgm:pt modelId="{A05941ED-C6B9-2649-9238-C256A4D68758}" type="pres">
      <dgm:prSet presAssocID="{BA377B0B-FE66-6345-AABF-35CCA2385505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83ED5738-AE1F-6441-887D-6DDAFA56C7D2}" type="pres">
      <dgm:prSet presAssocID="{BA377B0B-FE66-6345-AABF-35CCA2385505}" presName="connTx" presStyleLbl="parChTrans1D2" presStyleIdx="1" presStyleCnt="3"/>
      <dgm:spPr/>
      <dgm:t>
        <a:bodyPr/>
        <a:lstStyle/>
        <a:p>
          <a:endParaRPr lang="en-US"/>
        </a:p>
      </dgm:t>
    </dgm:pt>
    <dgm:pt modelId="{4344DCF4-FEC6-FC4A-8C18-A9418E7DE2D0}" type="pres">
      <dgm:prSet presAssocID="{9DC4FBEC-178F-A845-B404-94D413D43D34}" presName="root2" presStyleCnt="0"/>
      <dgm:spPr/>
    </dgm:pt>
    <dgm:pt modelId="{5E88CA2F-C9F6-8A43-8F81-148EE1BE6B33}" type="pres">
      <dgm:prSet presAssocID="{9DC4FBEC-178F-A845-B404-94D413D43D34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370A85-6177-5845-804B-1EC4A4089E32}" type="pres">
      <dgm:prSet presAssocID="{9DC4FBEC-178F-A845-B404-94D413D43D34}" presName="level3hierChild" presStyleCnt="0"/>
      <dgm:spPr/>
    </dgm:pt>
    <dgm:pt modelId="{1613EE8E-4B2D-4547-A623-0502CC1E0CC3}" type="pres">
      <dgm:prSet presAssocID="{3BBEB685-480D-5B46-833C-DE991E75113D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700B380B-433B-3F43-9C44-06A4A537136E}" type="pres">
      <dgm:prSet presAssocID="{3BBEB685-480D-5B46-833C-DE991E75113D}" presName="connTx" presStyleLbl="parChTrans1D3" presStyleIdx="1" presStyleCnt="3"/>
      <dgm:spPr/>
      <dgm:t>
        <a:bodyPr/>
        <a:lstStyle/>
        <a:p>
          <a:endParaRPr lang="en-US"/>
        </a:p>
      </dgm:t>
    </dgm:pt>
    <dgm:pt modelId="{022C8471-F938-FD44-B513-8075773464B9}" type="pres">
      <dgm:prSet presAssocID="{AEE02C92-E642-774F-99CA-913F1B494D68}" presName="root2" presStyleCnt="0"/>
      <dgm:spPr/>
    </dgm:pt>
    <dgm:pt modelId="{B63044F7-EE0F-C74E-8155-38A22C845728}" type="pres">
      <dgm:prSet presAssocID="{AEE02C92-E642-774F-99CA-913F1B494D68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C008AB-EFE1-4740-95F8-1CD67555FE5A}" type="pres">
      <dgm:prSet presAssocID="{AEE02C92-E642-774F-99CA-913F1B494D68}" presName="level3hierChild" presStyleCnt="0"/>
      <dgm:spPr/>
    </dgm:pt>
    <dgm:pt modelId="{EF501728-840D-3740-AD9B-2C606A36D30F}" type="pres">
      <dgm:prSet presAssocID="{156188BE-FA91-A748-B94E-5DCAC6DF71A0}" presName="conn2-1" presStyleLbl="parChTrans1D4" presStyleIdx="1" presStyleCnt="3"/>
      <dgm:spPr/>
      <dgm:t>
        <a:bodyPr/>
        <a:lstStyle/>
        <a:p>
          <a:endParaRPr lang="en-US"/>
        </a:p>
      </dgm:t>
    </dgm:pt>
    <dgm:pt modelId="{76478915-9728-E741-9586-48CD868B82A8}" type="pres">
      <dgm:prSet presAssocID="{156188BE-FA91-A748-B94E-5DCAC6DF71A0}" presName="connTx" presStyleLbl="parChTrans1D4" presStyleIdx="1" presStyleCnt="3"/>
      <dgm:spPr/>
      <dgm:t>
        <a:bodyPr/>
        <a:lstStyle/>
        <a:p>
          <a:endParaRPr lang="en-US"/>
        </a:p>
      </dgm:t>
    </dgm:pt>
    <dgm:pt modelId="{7CA4CEFA-05FD-B44E-9DA9-F6DF4C3D3268}" type="pres">
      <dgm:prSet presAssocID="{5EE9A24F-8E0F-1A42-86E5-33F5C02B2B3B}" presName="root2" presStyleCnt="0"/>
      <dgm:spPr/>
    </dgm:pt>
    <dgm:pt modelId="{26604540-49AD-244B-ADE5-33D225763CCE}" type="pres">
      <dgm:prSet presAssocID="{5EE9A24F-8E0F-1A42-86E5-33F5C02B2B3B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D488BA-3F17-8546-AD76-EABF71F342C1}" type="pres">
      <dgm:prSet presAssocID="{5EE9A24F-8E0F-1A42-86E5-33F5C02B2B3B}" presName="level3hierChild" presStyleCnt="0"/>
      <dgm:spPr/>
    </dgm:pt>
    <dgm:pt modelId="{A286A409-25FE-004D-A2DB-EE51F5EA9E0B}" type="pres">
      <dgm:prSet presAssocID="{9D5FB975-CE7A-2E43-B942-279977CFE1DA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00F91157-C8DA-2947-B52B-F9994CC10A59}" type="pres">
      <dgm:prSet presAssocID="{9D5FB975-CE7A-2E43-B942-279977CFE1DA}" presName="connTx" presStyleLbl="parChTrans1D2" presStyleIdx="2" presStyleCnt="3"/>
      <dgm:spPr/>
      <dgm:t>
        <a:bodyPr/>
        <a:lstStyle/>
        <a:p>
          <a:endParaRPr lang="en-US"/>
        </a:p>
      </dgm:t>
    </dgm:pt>
    <dgm:pt modelId="{86662C31-9932-5D49-ADB1-3671C4BB9B3B}" type="pres">
      <dgm:prSet presAssocID="{601F378F-1F32-0446-8BF6-4DF0028A639D}" presName="root2" presStyleCnt="0"/>
      <dgm:spPr/>
    </dgm:pt>
    <dgm:pt modelId="{54266FB8-9132-C243-9952-B54223AB397E}" type="pres">
      <dgm:prSet presAssocID="{601F378F-1F32-0446-8BF6-4DF0028A639D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3117D0-810E-7340-8F11-5D8876468C4E}" type="pres">
      <dgm:prSet presAssocID="{601F378F-1F32-0446-8BF6-4DF0028A639D}" presName="level3hierChild" presStyleCnt="0"/>
      <dgm:spPr/>
    </dgm:pt>
    <dgm:pt modelId="{F1E45E8E-B708-9E4D-97E4-AADD9988FAB7}" type="pres">
      <dgm:prSet presAssocID="{D9B1E78F-7494-2C4E-BCD3-5D6798259644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228D1D1D-8FFB-6C40-9A3D-A66450D0CBD5}" type="pres">
      <dgm:prSet presAssocID="{D9B1E78F-7494-2C4E-BCD3-5D6798259644}" presName="connTx" presStyleLbl="parChTrans1D3" presStyleIdx="2" presStyleCnt="3"/>
      <dgm:spPr/>
      <dgm:t>
        <a:bodyPr/>
        <a:lstStyle/>
        <a:p>
          <a:endParaRPr lang="en-US"/>
        </a:p>
      </dgm:t>
    </dgm:pt>
    <dgm:pt modelId="{0BC1494E-4472-0540-BDED-37F6B2592711}" type="pres">
      <dgm:prSet presAssocID="{26C10998-923A-1545-AC69-CCBF769200CB}" presName="root2" presStyleCnt="0"/>
      <dgm:spPr/>
    </dgm:pt>
    <dgm:pt modelId="{302B2E57-0AF5-CC41-8B7C-DFFCE8E280E0}" type="pres">
      <dgm:prSet presAssocID="{26C10998-923A-1545-AC69-CCBF769200CB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5F34A1-4DC5-BD4C-AF4C-7B6B345DD478}" type="pres">
      <dgm:prSet presAssocID="{26C10998-923A-1545-AC69-CCBF769200CB}" presName="level3hierChild" presStyleCnt="0"/>
      <dgm:spPr/>
    </dgm:pt>
    <dgm:pt modelId="{74679B2E-83A7-FA40-B20F-150B3335EEE1}" type="pres">
      <dgm:prSet presAssocID="{E1D5151D-908E-F244-97B1-7A6876436C50}" presName="conn2-1" presStyleLbl="parChTrans1D4" presStyleIdx="2" presStyleCnt="3"/>
      <dgm:spPr/>
      <dgm:t>
        <a:bodyPr/>
        <a:lstStyle/>
        <a:p>
          <a:endParaRPr lang="en-US"/>
        </a:p>
      </dgm:t>
    </dgm:pt>
    <dgm:pt modelId="{1538F2FE-8DB0-164F-B4FF-8B96BFFB1596}" type="pres">
      <dgm:prSet presAssocID="{E1D5151D-908E-F244-97B1-7A6876436C50}" presName="connTx" presStyleLbl="parChTrans1D4" presStyleIdx="2" presStyleCnt="3"/>
      <dgm:spPr/>
      <dgm:t>
        <a:bodyPr/>
        <a:lstStyle/>
        <a:p>
          <a:endParaRPr lang="en-US"/>
        </a:p>
      </dgm:t>
    </dgm:pt>
    <dgm:pt modelId="{57471CBE-DD58-6643-A343-BC3EB9EE83F2}" type="pres">
      <dgm:prSet presAssocID="{931C4444-1AF7-E148-BD7D-24D703F6C525}" presName="root2" presStyleCnt="0"/>
      <dgm:spPr/>
    </dgm:pt>
    <dgm:pt modelId="{73585791-E618-C64C-ADE7-9C3DF1556283}" type="pres">
      <dgm:prSet presAssocID="{931C4444-1AF7-E148-BD7D-24D703F6C525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E583C7-4642-1243-B91C-9B97F13665F7}" type="pres">
      <dgm:prSet presAssocID="{931C4444-1AF7-E148-BD7D-24D703F6C525}" presName="level3hierChild" presStyleCnt="0"/>
      <dgm:spPr/>
    </dgm:pt>
  </dgm:ptLst>
  <dgm:cxnLst>
    <dgm:cxn modelId="{64DB7BE8-0FF2-7A4B-9911-52B2C84532A7}" srcId="{AEE02C92-E642-774F-99CA-913F1B494D68}" destId="{5EE9A24F-8E0F-1A42-86E5-33F5C02B2B3B}" srcOrd="0" destOrd="0" parTransId="{156188BE-FA91-A748-B94E-5DCAC6DF71A0}" sibTransId="{F2F97D4B-57D7-5B41-979D-62EF46FAC14B}"/>
    <dgm:cxn modelId="{E5E9E7CF-C410-5041-8F13-29B4EBBB54AD}" type="presOf" srcId="{D9B1E78F-7494-2C4E-BCD3-5D6798259644}" destId="{F1E45E8E-B708-9E4D-97E4-AADD9988FAB7}" srcOrd="0" destOrd="0" presId="urn:microsoft.com/office/officeart/2005/8/layout/hierarchy2"/>
    <dgm:cxn modelId="{77822C45-DB92-E843-B4A3-C51B792867D2}" type="presOf" srcId="{9D5FB975-CE7A-2E43-B942-279977CFE1DA}" destId="{A286A409-25FE-004D-A2DB-EE51F5EA9E0B}" srcOrd="0" destOrd="0" presId="urn:microsoft.com/office/officeart/2005/8/layout/hierarchy2"/>
    <dgm:cxn modelId="{5FE6ADF5-9F5A-0F43-AD27-C1BBD05929A5}" type="presOf" srcId="{5EE9A24F-8E0F-1A42-86E5-33F5C02B2B3B}" destId="{26604540-49AD-244B-ADE5-33D225763CCE}" srcOrd="0" destOrd="0" presId="urn:microsoft.com/office/officeart/2005/8/layout/hierarchy2"/>
    <dgm:cxn modelId="{BBF280F5-B3EA-EC4D-874A-7F7C08826F98}" srcId="{9DC4FBEC-178F-A845-B404-94D413D43D34}" destId="{AEE02C92-E642-774F-99CA-913F1B494D68}" srcOrd="0" destOrd="0" parTransId="{3BBEB685-480D-5B46-833C-DE991E75113D}" sibTransId="{B20246AC-6141-EF41-B0C2-E48438AD2B51}"/>
    <dgm:cxn modelId="{FBF9C676-9FD7-B248-94BA-B79ABAF95B85}" srcId="{1096927F-95D0-EF4F-96A6-716FD95C6438}" destId="{FFA09E61-2CB6-8943-8ACC-0236F7435270}" srcOrd="0" destOrd="0" parTransId="{ECD45F90-C9A7-6C40-BE80-4FF45554A8E2}" sibTransId="{BE6AAC4B-1FE8-604E-BC5F-383FF20314A5}"/>
    <dgm:cxn modelId="{03109113-38BD-2E4D-A709-6CE68AED6A4F}" srcId="{1096927F-95D0-EF4F-96A6-716FD95C6438}" destId="{601F378F-1F32-0446-8BF6-4DF0028A639D}" srcOrd="2" destOrd="0" parTransId="{9D5FB975-CE7A-2E43-B942-279977CFE1DA}" sibTransId="{9F07C961-9521-974B-BED9-29C3C4BFFB40}"/>
    <dgm:cxn modelId="{99D3039E-9356-2A45-AF3F-1A121F85E443}" type="presOf" srcId="{E1D5151D-908E-F244-97B1-7A6876436C50}" destId="{1538F2FE-8DB0-164F-B4FF-8B96BFFB1596}" srcOrd="1" destOrd="0" presId="urn:microsoft.com/office/officeart/2005/8/layout/hierarchy2"/>
    <dgm:cxn modelId="{BA81B274-A40D-E141-BE4C-EAB62DDF8B63}" srcId="{601F378F-1F32-0446-8BF6-4DF0028A639D}" destId="{26C10998-923A-1545-AC69-CCBF769200CB}" srcOrd="0" destOrd="0" parTransId="{D9B1E78F-7494-2C4E-BCD3-5D6798259644}" sibTransId="{56211570-CB0C-9045-9434-4D551AA412E7}"/>
    <dgm:cxn modelId="{AC8A32BA-A3F7-C041-A4DE-13F6B97579FD}" type="presOf" srcId="{BA377B0B-FE66-6345-AABF-35CCA2385505}" destId="{A05941ED-C6B9-2649-9238-C256A4D68758}" srcOrd="0" destOrd="0" presId="urn:microsoft.com/office/officeart/2005/8/layout/hierarchy2"/>
    <dgm:cxn modelId="{62E9F3FC-3761-4843-9C2B-63FB3D7123A5}" type="presOf" srcId="{ECD45F90-C9A7-6C40-BE80-4FF45554A8E2}" destId="{BC32F535-3CC0-1E4A-A06C-0FD33BBAAB4B}" srcOrd="0" destOrd="0" presId="urn:microsoft.com/office/officeart/2005/8/layout/hierarchy2"/>
    <dgm:cxn modelId="{64ED9D26-CDE1-EA42-934F-BBA0550DD89E}" type="presOf" srcId="{3BBEB685-480D-5B46-833C-DE991E75113D}" destId="{1613EE8E-4B2D-4547-A623-0502CC1E0CC3}" srcOrd="0" destOrd="0" presId="urn:microsoft.com/office/officeart/2005/8/layout/hierarchy2"/>
    <dgm:cxn modelId="{80C8408F-7A4E-AE4F-9D5F-B69C901FC2D7}" srcId="{FFA09E61-2CB6-8943-8ACC-0236F7435270}" destId="{23586387-A275-9A47-8FC3-0B0EEB33F192}" srcOrd="0" destOrd="0" parTransId="{39C4568B-ACAD-D84D-8A72-67D42077F9A5}" sibTransId="{562DCA83-2B90-494E-901B-FBB5F0903AAC}"/>
    <dgm:cxn modelId="{42205081-5053-4A4A-B0A7-92D386A79D34}" type="presOf" srcId="{3BBEB685-480D-5B46-833C-DE991E75113D}" destId="{700B380B-433B-3F43-9C44-06A4A537136E}" srcOrd="1" destOrd="0" presId="urn:microsoft.com/office/officeart/2005/8/layout/hierarchy2"/>
    <dgm:cxn modelId="{DBEC27F0-7416-FA4A-899A-F801084754D4}" srcId="{26C10998-923A-1545-AC69-CCBF769200CB}" destId="{931C4444-1AF7-E148-BD7D-24D703F6C525}" srcOrd="0" destOrd="0" parTransId="{E1D5151D-908E-F244-97B1-7A6876436C50}" sibTransId="{C94EBAFE-17FF-AF49-9FA5-AF940E68D4F9}"/>
    <dgm:cxn modelId="{7956DFF2-8ECF-EE4B-A26A-244A5CC747B4}" type="presOf" srcId="{9D5FB975-CE7A-2E43-B942-279977CFE1DA}" destId="{00F91157-C8DA-2947-B52B-F9994CC10A59}" srcOrd="1" destOrd="0" presId="urn:microsoft.com/office/officeart/2005/8/layout/hierarchy2"/>
    <dgm:cxn modelId="{0324D216-16E2-AF42-ADE3-87AC501884D1}" type="presOf" srcId="{26C10998-923A-1545-AC69-CCBF769200CB}" destId="{302B2E57-0AF5-CC41-8B7C-DFFCE8E280E0}" srcOrd="0" destOrd="0" presId="urn:microsoft.com/office/officeart/2005/8/layout/hierarchy2"/>
    <dgm:cxn modelId="{621B16F8-1B0F-EC42-8855-3C3FE7A97630}" type="presOf" srcId="{358ED069-39D8-D741-BC97-53C6C62E5230}" destId="{A4434D80-FBE3-A143-B6E3-4D71CA26976D}" srcOrd="1" destOrd="0" presId="urn:microsoft.com/office/officeart/2005/8/layout/hierarchy2"/>
    <dgm:cxn modelId="{C0213D9D-DEFF-8040-BE4F-E9D61B35A99C}" type="presOf" srcId="{AEE02C92-E642-774F-99CA-913F1B494D68}" destId="{B63044F7-EE0F-C74E-8155-38A22C845728}" srcOrd="0" destOrd="0" presId="urn:microsoft.com/office/officeart/2005/8/layout/hierarchy2"/>
    <dgm:cxn modelId="{82FA36F3-72B6-E84A-BE5B-ADFA2E8BB9BC}" type="presOf" srcId="{BA377B0B-FE66-6345-AABF-35CCA2385505}" destId="{83ED5738-AE1F-6441-887D-6DDAFA56C7D2}" srcOrd="1" destOrd="0" presId="urn:microsoft.com/office/officeart/2005/8/layout/hierarchy2"/>
    <dgm:cxn modelId="{C669D0FD-3E49-5540-AF79-5E7126FC7C0E}" type="presOf" srcId="{D9B1E78F-7494-2C4E-BCD3-5D6798259644}" destId="{228D1D1D-8FFB-6C40-9A3D-A66450D0CBD5}" srcOrd="1" destOrd="0" presId="urn:microsoft.com/office/officeart/2005/8/layout/hierarchy2"/>
    <dgm:cxn modelId="{EA7784AB-D259-314A-A87D-D05F911023A0}" type="presOf" srcId="{156188BE-FA91-A748-B94E-5DCAC6DF71A0}" destId="{EF501728-840D-3740-AD9B-2C606A36D30F}" srcOrd="0" destOrd="0" presId="urn:microsoft.com/office/officeart/2005/8/layout/hierarchy2"/>
    <dgm:cxn modelId="{E624FB5E-076B-7444-BED8-F1D6F698F3E3}" type="presOf" srcId="{ECD45F90-C9A7-6C40-BE80-4FF45554A8E2}" destId="{4EBBBD6B-4675-A343-A758-0B5702D7E893}" srcOrd="1" destOrd="0" presId="urn:microsoft.com/office/officeart/2005/8/layout/hierarchy2"/>
    <dgm:cxn modelId="{0BBD7C33-1085-F341-BFD9-9937877614C6}" type="presOf" srcId="{23586387-A275-9A47-8FC3-0B0EEB33F192}" destId="{50F3D56F-B34F-A44F-B5F7-F5C8AE650DBD}" srcOrd="0" destOrd="0" presId="urn:microsoft.com/office/officeart/2005/8/layout/hierarchy2"/>
    <dgm:cxn modelId="{A9527877-4E77-6D4F-A337-B91E3C68DD5E}" type="presOf" srcId="{FFA09E61-2CB6-8943-8ACC-0236F7435270}" destId="{F4EE63BD-AD8E-D94D-8CA7-050978E5A524}" srcOrd="0" destOrd="0" presId="urn:microsoft.com/office/officeart/2005/8/layout/hierarchy2"/>
    <dgm:cxn modelId="{80CFAB1D-9DC9-F444-89DC-2AE4427C98A5}" type="presOf" srcId="{E7250988-B8AC-D94D-94DE-24E36334A2EE}" destId="{D70A95F8-7F40-3046-972F-CC73EA2BA91E}" srcOrd="0" destOrd="0" presId="urn:microsoft.com/office/officeart/2005/8/layout/hierarchy2"/>
    <dgm:cxn modelId="{1DEC1988-D1D5-9F43-ADF9-8AA7F8F929FF}" type="presOf" srcId="{156188BE-FA91-A748-B94E-5DCAC6DF71A0}" destId="{76478915-9728-E741-9586-48CD868B82A8}" srcOrd="1" destOrd="0" presId="urn:microsoft.com/office/officeart/2005/8/layout/hierarchy2"/>
    <dgm:cxn modelId="{AB6E5CC5-B948-F243-B79D-4EF17CC7844F}" type="presOf" srcId="{9DC4FBEC-178F-A845-B404-94D413D43D34}" destId="{5E88CA2F-C9F6-8A43-8F81-148EE1BE6B33}" srcOrd="0" destOrd="0" presId="urn:microsoft.com/office/officeart/2005/8/layout/hierarchy2"/>
    <dgm:cxn modelId="{932C0351-9266-B640-8055-ED5F14849681}" type="presOf" srcId="{931C4444-1AF7-E148-BD7D-24D703F6C525}" destId="{73585791-E618-C64C-ADE7-9C3DF1556283}" srcOrd="0" destOrd="0" presId="urn:microsoft.com/office/officeart/2005/8/layout/hierarchy2"/>
    <dgm:cxn modelId="{0BDE7B0B-0840-764D-8837-1A5D57E079B3}" type="presOf" srcId="{E1D5151D-908E-F244-97B1-7A6876436C50}" destId="{74679B2E-83A7-FA40-B20F-150B3335EEE1}" srcOrd="0" destOrd="0" presId="urn:microsoft.com/office/officeart/2005/8/layout/hierarchy2"/>
    <dgm:cxn modelId="{8E7298FA-9164-674B-9793-313EB5BE18D8}" srcId="{23586387-A275-9A47-8FC3-0B0EEB33F192}" destId="{E7250988-B8AC-D94D-94DE-24E36334A2EE}" srcOrd="0" destOrd="0" parTransId="{358ED069-39D8-D741-BC97-53C6C62E5230}" sibTransId="{FB750504-06E2-0E40-BF19-13DAD7CDEEC4}"/>
    <dgm:cxn modelId="{3FAAC712-F7DD-D348-AB9A-5C0417958E98}" type="presOf" srcId="{39C4568B-ACAD-D84D-8A72-67D42077F9A5}" destId="{9141C050-CD11-8B41-B0B3-DE673675AA77}" srcOrd="1" destOrd="0" presId="urn:microsoft.com/office/officeart/2005/8/layout/hierarchy2"/>
    <dgm:cxn modelId="{F9EAC4C1-527F-2B41-BE39-659D61659CC5}" type="presOf" srcId="{39C4568B-ACAD-D84D-8A72-67D42077F9A5}" destId="{BF735959-104D-F348-ABEE-E7F2E2ADF6CD}" srcOrd="0" destOrd="0" presId="urn:microsoft.com/office/officeart/2005/8/layout/hierarchy2"/>
    <dgm:cxn modelId="{E4E515A8-14B4-F447-9873-C66B5CDDA865}" type="presOf" srcId="{F6C53E6C-E089-E346-9C57-153DA541B9FA}" destId="{578C5654-FC80-3E41-98FE-AFB51BD1CA8D}" srcOrd="0" destOrd="0" presId="urn:microsoft.com/office/officeart/2005/8/layout/hierarchy2"/>
    <dgm:cxn modelId="{C07A3A5C-D591-9047-94FA-711E98A8C5EE}" type="presOf" srcId="{358ED069-39D8-D741-BC97-53C6C62E5230}" destId="{77E4F72E-D6FC-BA4F-9E17-D12C49B2BB3B}" srcOrd="0" destOrd="0" presId="urn:microsoft.com/office/officeart/2005/8/layout/hierarchy2"/>
    <dgm:cxn modelId="{B64C8637-1F51-1C41-BF0F-9278FAE57CEF}" type="presOf" srcId="{1096927F-95D0-EF4F-96A6-716FD95C6438}" destId="{0E115D21-13D6-B946-807E-0CDA0146B81F}" srcOrd="0" destOrd="0" presId="urn:microsoft.com/office/officeart/2005/8/layout/hierarchy2"/>
    <dgm:cxn modelId="{51317ACC-7869-3D40-B8A7-F9B9134CDAC6}" srcId="{F6C53E6C-E089-E346-9C57-153DA541B9FA}" destId="{1096927F-95D0-EF4F-96A6-716FD95C6438}" srcOrd="0" destOrd="0" parTransId="{249862B2-DFB6-3945-9965-A94C955BDEC2}" sibTransId="{0D630ECC-5CE4-AA45-B6EA-1771592322AE}"/>
    <dgm:cxn modelId="{541ED65C-82A5-2847-B89E-FAF42DD9F3C9}" srcId="{1096927F-95D0-EF4F-96A6-716FD95C6438}" destId="{9DC4FBEC-178F-A845-B404-94D413D43D34}" srcOrd="1" destOrd="0" parTransId="{BA377B0B-FE66-6345-AABF-35CCA2385505}" sibTransId="{3976A077-5647-6344-A0DC-02DBE08FEF51}"/>
    <dgm:cxn modelId="{6A5C9944-C7E4-9E48-8DCB-4ED27DE43D8E}" type="presOf" srcId="{601F378F-1F32-0446-8BF6-4DF0028A639D}" destId="{54266FB8-9132-C243-9952-B54223AB397E}" srcOrd="0" destOrd="0" presId="urn:microsoft.com/office/officeart/2005/8/layout/hierarchy2"/>
    <dgm:cxn modelId="{334DADD9-32D7-9D4E-A3BE-8A5AB55C12B2}" type="presParOf" srcId="{578C5654-FC80-3E41-98FE-AFB51BD1CA8D}" destId="{99ABB505-23F4-654F-B063-635CD91989A6}" srcOrd="0" destOrd="0" presId="urn:microsoft.com/office/officeart/2005/8/layout/hierarchy2"/>
    <dgm:cxn modelId="{6E95F131-9861-274D-91E4-A05EB5A0C97C}" type="presParOf" srcId="{99ABB505-23F4-654F-B063-635CD91989A6}" destId="{0E115D21-13D6-B946-807E-0CDA0146B81F}" srcOrd="0" destOrd="0" presId="urn:microsoft.com/office/officeart/2005/8/layout/hierarchy2"/>
    <dgm:cxn modelId="{8639914A-15E3-FE4B-B910-E833A5337AA6}" type="presParOf" srcId="{99ABB505-23F4-654F-B063-635CD91989A6}" destId="{44230000-4280-274E-BD59-911FE440BE27}" srcOrd="1" destOrd="0" presId="urn:microsoft.com/office/officeart/2005/8/layout/hierarchy2"/>
    <dgm:cxn modelId="{A2305186-0CC5-934E-8383-AAEC7B677F47}" type="presParOf" srcId="{44230000-4280-274E-BD59-911FE440BE27}" destId="{BC32F535-3CC0-1E4A-A06C-0FD33BBAAB4B}" srcOrd="0" destOrd="0" presId="urn:microsoft.com/office/officeart/2005/8/layout/hierarchy2"/>
    <dgm:cxn modelId="{1C1D29FE-F26C-C844-BBAE-F1900F0F2B64}" type="presParOf" srcId="{BC32F535-3CC0-1E4A-A06C-0FD33BBAAB4B}" destId="{4EBBBD6B-4675-A343-A758-0B5702D7E893}" srcOrd="0" destOrd="0" presId="urn:microsoft.com/office/officeart/2005/8/layout/hierarchy2"/>
    <dgm:cxn modelId="{09B7EE98-B277-0946-BA1C-E5305D501771}" type="presParOf" srcId="{44230000-4280-274E-BD59-911FE440BE27}" destId="{84DA01D6-498E-FD4D-807C-642EEE6A0F7C}" srcOrd="1" destOrd="0" presId="urn:microsoft.com/office/officeart/2005/8/layout/hierarchy2"/>
    <dgm:cxn modelId="{C16F399E-8631-184C-B7C2-075454D135F0}" type="presParOf" srcId="{84DA01D6-498E-FD4D-807C-642EEE6A0F7C}" destId="{F4EE63BD-AD8E-D94D-8CA7-050978E5A524}" srcOrd="0" destOrd="0" presId="urn:microsoft.com/office/officeart/2005/8/layout/hierarchy2"/>
    <dgm:cxn modelId="{183660E8-FF40-0C42-BE76-80D5494E017B}" type="presParOf" srcId="{84DA01D6-498E-FD4D-807C-642EEE6A0F7C}" destId="{A0837DA5-49CA-3343-B457-6B416D60737B}" srcOrd="1" destOrd="0" presId="urn:microsoft.com/office/officeart/2005/8/layout/hierarchy2"/>
    <dgm:cxn modelId="{2E29CCFE-CD2D-8746-A080-314CFCE858B2}" type="presParOf" srcId="{A0837DA5-49CA-3343-B457-6B416D60737B}" destId="{BF735959-104D-F348-ABEE-E7F2E2ADF6CD}" srcOrd="0" destOrd="0" presId="urn:microsoft.com/office/officeart/2005/8/layout/hierarchy2"/>
    <dgm:cxn modelId="{7223C050-7C5B-8A4A-91C1-1E626270756D}" type="presParOf" srcId="{BF735959-104D-F348-ABEE-E7F2E2ADF6CD}" destId="{9141C050-CD11-8B41-B0B3-DE673675AA77}" srcOrd="0" destOrd="0" presId="urn:microsoft.com/office/officeart/2005/8/layout/hierarchy2"/>
    <dgm:cxn modelId="{1FBAD66A-ED3D-DA40-85A6-19CB74B25FB4}" type="presParOf" srcId="{A0837DA5-49CA-3343-B457-6B416D60737B}" destId="{6EA027C6-D41E-3D44-B5F9-F7E8CD1A8173}" srcOrd="1" destOrd="0" presId="urn:microsoft.com/office/officeart/2005/8/layout/hierarchy2"/>
    <dgm:cxn modelId="{6AB5DE4F-003A-2447-8214-F0178421D3C5}" type="presParOf" srcId="{6EA027C6-D41E-3D44-B5F9-F7E8CD1A8173}" destId="{50F3D56F-B34F-A44F-B5F7-F5C8AE650DBD}" srcOrd="0" destOrd="0" presId="urn:microsoft.com/office/officeart/2005/8/layout/hierarchy2"/>
    <dgm:cxn modelId="{9F2D3E90-40CC-7F4E-A6F0-440D171F41A4}" type="presParOf" srcId="{6EA027C6-D41E-3D44-B5F9-F7E8CD1A8173}" destId="{EC14DDC1-8D3F-EB44-B467-CB6D5B6AA832}" srcOrd="1" destOrd="0" presId="urn:microsoft.com/office/officeart/2005/8/layout/hierarchy2"/>
    <dgm:cxn modelId="{17CE869C-76BC-7C41-8B2B-C2C073025A10}" type="presParOf" srcId="{EC14DDC1-8D3F-EB44-B467-CB6D5B6AA832}" destId="{77E4F72E-D6FC-BA4F-9E17-D12C49B2BB3B}" srcOrd="0" destOrd="0" presId="urn:microsoft.com/office/officeart/2005/8/layout/hierarchy2"/>
    <dgm:cxn modelId="{429C7D03-5862-EE49-9929-18D6C154D880}" type="presParOf" srcId="{77E4F72E-D6FC-BA4F-9E17-D12C49B2BB3B}" destId="{A4434D80-FBE3-A143-B6E3-4D71CA26976D}" srcOrd="0" destOrd="0" presId="urn:microsoft.com/office/officeart/2005/8/layout/hierarchy2"/>
    <dgm:cxn modelId="{F9905D7E-995E-CA49-9E14-9E73F29BC67E}" type="presParOf" srcId="{EC14DDC1-8D3F-EB44-B467-CB6D5B6AA832}" destId="{77CA36E3-1023-0345-BA57-BCC51E7250E1}" srcOrd="1" destOrd="0" presId="urn:microsoft.com/office/officeart/2005/8/layout/hierarchy2"/>
    <dgm:cxn modelId="{5FEC96C7-5967-664F-BA4F-EB1CD551A8FC}" type="presParOf" srcId="{77CA36E3-1023-0345-BA57-BCC51E7250E1}" destId="{D70A95F8-7F40-3046-972F-CC73EA2BA91E}" srcOrd="0" destOrd="0" presId="urn:microsoft.com/office/officeart/2005/8/layout/hierarchy2"/>
    <dgm:cxn modelId="{4DF0E6C2-25FB-7E4C-AEBD-409C909080A5}" type="presParOf" srcId="{77CA36E3-1023-0345-BA57-BCC51E7250E1}" destId="{130AC761-520A-3344-B3DB-F348168E382C}" srcOrd="1" destOrd="0" presId="urn:microsoft.com/office/officeart/2005/8/layout/hierarchy2"/>
    <dgm:cxn modelId="{3DEC69C3-6B7E-DB46-9009-40522A6A3C68}" type="presParOf" srcId="{44230000-4280-274E-BD59-911FE440BE27}" destId="{A05941ED-C6B9-2649-9238-C256A4D68758}" srcOrd="2" destOrd="0" presId="urn:microsoft.com/office/officeart/2005/8/layout/hierarchy2"/>
    <dgm:cxn modelId="{C92902D4-D66C-DB45-BD9F-BA5BEB7D8890}" type="presParOf" srcId="{A05941ED-C6B9-2649-9238-C256A4D68758}" destId="{83ED5738-AE1F-6441-887D-6DDAFA56C7D2}" srcOrd="0" destOrd="0" presId="urn:microsoft.com/office/officeart/2005/8/layout/hierarchy2"/>
    <dgm:cxn modelId="{C0CF4C9B-DCC2-2746-8498-73E7666E7836}" type="presParOf" srcId="{44230000-4280-274E-BD59-911FE440BE27}" destId="{4344DCF4-FEC6-FC4A-8C18-A9418E7DE2D0}" srcOrd="3" destOrd="0" presId="urn:microsoft.com/office/officeart/2005/8/layout/hierarchy2"/>
    <dgm:cxn modelId="{76C8FB70-BF72-C14A-B6AC-C5E749D207A3}" type="presParOf" srcId="{4344DCF4-FEC6-FC4A-8C18-A9418E7DE2D0}" destId="{5E88CA2F-C9F6-8A43-8F81-148EE1BE6B33}" srcOrd="0" destOrd="0" presId="urn:microsoft.com/office/officeart/2005/8/layout/hierarchy2"/>
    <dgm:cxn modelId="{51FA4DD2-2B57-DE4A-9732-0320916B0710}" type="presParOf" srcId="{4344DCF4-FEC6-FC4A-8C18-A9418E7DE2D0}" destId="{10370A85-6177-5845-804B-1EC4A4089E32}" srcOrd="1" destOrd="0" presId="urn:microsoft.com/office/officeart/2005/8/layout/hierarchy2"/>
    <dgm:cxn modelId="{A19DB40A-AC00-0446-A1C7-B02A67FBD24E}" type="presParOf" srcId="{10370A85-6177-5845-804B-1EC4A4089E32}" destId="{1613EE8E-4B2D-4547-A623-0502CC1E0CC3}" srcOrd="0" destOrd="0" presId="urn:microsoft.com/office/officeart/2005/8/layout/hierarchy2"/>
    <dgm:cxn modelId="{08A0ACB8-3CC2-2A47-971C-813E68CA8342}" type="presParOf" srcId="{1613EE8E-4B2D-4547-A623-0502CC1E0CC3}" destId="{700B380B-433B-3F43-9C44-06A4A537136E}" srcOrd="0" destOrd="0" presId="urn:microsoft.com/office/officeart/2005/8/layout/hierarchy2"/>
    <dgm:cxn modelId="{010C26C1-A45C-264B-A9E8-F5C9B7630E1C}" type="presParOf" srcId="{10370A85-6177-5845-804B-1EC4A4089E32}" destId="{022C8471-F938-FD44-B513-8075773464B9}" srcOrd="1" destOrd="0" presId="urn:microsoft.com/office/officeart/2005/8/layout/hierarchy2"/>
    <dgm:cxn modelId="{9761A7F1-DC77-0A49-84CD-F96F7EC3317C}" type="presParOf" srcId="{022C8471-F938-FD44-B513-8075773464B9}" destId="{B63044F7-EE0F-C74E-8155-38A22C845728}" srcOrd="0" destOrd="0" presId="urn:microsoft.com/office/officeart/2005/8/layout/hierarchy2"/>
    <dgm:cxn modelId="{A368ADCF-25C7-2E4B-86DE-85309617743B}" type="presParOf" srcId="{022C8471-F938-FD44-B513-8075773464B9}" destId="{26C008AB-EFE1-4740-95F8-1CD67555FE5A}" srcOrd="1" destOrd="0" presId="urn:microsoft.com/office/officeart/2005/8/layout/hierarchy2"/>
    <dgm:cxn modelId="{7072198F-24D2-FF48-91C8-BA3333FC059F}" type="presParOf" srcId="{26C008AB-EFE1-4740-95F8-1CD67555FE5A}" destId="{EF501728-840D-3740-AD9B-2C606A36D30F}" srcOrd="0" destOrd="0" presId="urn:microsoft.com/office/officeart/2005/8/layout/hierarchy2"/>
    <dgm:cxn modelId="{C97F714B-1EBC-E64E-90E5-2995680853DA}" type="presParOf" srcId="{EF501728-840D-3740-AD9B-2C606A36D30F}" destId="{76478915-9728-E741-9586-48CD868B82A8}" srcOrd="0" destOrd="0" presId="urn:microsoft.com/office/officeart/2005/8/layout/hierarchy2"/>
    <dgm:cxn modelId="{294F48CB-CD95-3840-877D-777C5FD3AADB}" type="presParOf" srcId="{26C008AB-EFE1-4740-95F8-1CD67555FE5A}" destId="{7CA4CEFA-05FD-B44E-9DA9-F6DF4C3D3268}" srcOrd="1" destOrd="0" presId="urn:microsoft.com/office/officeart/2005/8/layout/hierarchy2"/>
    <dgm:cxn modelId="{7C9FF650-9293-AE46-95E9-757272A58308}" type="presParOf" srcId="{7CA4CEFA-05FD-B44E-9DA9-F6DF4C3D3268}" destId="{26604540-49AD-244B-ADE5-33D225763CCE}" srcOrd="0" destOrd="0" presId="urn:microsoft.com/office/officeart/2005/8/layout/hierarchy2"/>
    <dgm:cxn modelId="{5BC3E2D7-3410-5846-9050-2D0C7375E7C2}" type="presParOf" srcId="{7CA4CEFA-05FD-B44E-9DA9-F6DF4C3D3268}" destId="{22D488BA-3F17-8546-AD76-EABF71F342C1}" srcOrd="1" destOrd="0" presId="urn:microsoft.com/office/officeart/2005/8/layout/hierarchy2"/>
    <dgm:cxn modelId="{B00E4EC6-A761-7C4F-8479-F1A49A63179B}" type="presParOf" srcId="{44230000-4280-274E-BD59-911FE440BE27}" destId="{A286A409-25FE-004D-A2DB-EE51F5EA9E0B}" srcOrd="4" destOrd="0" presId="urn:microsoft.com/office/officeart/2005/8/layout/hierarchy2"/>
    <dgm:cxn modelId="{763B644F-5CEF-D34C-AF03-71C5CF87D570}" type="presParOf" srcId="{A286A409-25FE-004D-A2DB-EE51F5EA9E0B}" destId="{00F91157-C8DA-2947-B52B-F9994CC10A59}" srcOrd="0" destOrd="0" presId="urn:microsoft.com/office/officeart/2005/8/layout/hierarchy2"/>
    <dgm:cxn modelId="{D7F56ABD-210C-6F42-A235-E24EB1C70FDB}" type="presParOf" srcId="{44230000-4280-274E-BD59-911FE440BE27}" destId="{86662C31-9932-5D49-ADB1-3671C4BB9B3B}" srcOrd="5" destOrd="0" presId="urn:microsoft.com/office/officeart/2005/8/layout/hierarchy2"/>
    <dgm:cxn modelId="{A6D4671C-6487-DB40-B43E-BEDA32A2AA1D}" type="presParOf" srcId="{86662C31-9932-5D49-ADB1-3671C4BB9B3B}" destId="{54266FB8-9132-C243-9952-B54223AB397E}" srcOrd="0" destOrd="0" presId="urn:microsoft.com/office/officeart/2005/8/layout/hierarchy2"/>
    <dgm:cxn modelId="{3225BD9D-31C2-F841-A500-FD754D4F65AA}" type="presParOf" srcId="{86662C31-9932-5D49-ADB1-3671C4BB9B3B}" destId="{593117D0-810E-7340-8F11-5D8876468C4E}" srcOrd="1" destOrd="0" presId="urn:microsoft.com/office/officeart/2005/8/layout/hierarchy2"/>
    <dgm:cxn modelId="{5E79EB60-F51B-9049-BC7E-54A01536F165}" type="presParOf" srcId="{593117D0-810E-7340-8F11-5D8876468C4E}" destId="{F1E45E8E-B708-9E4D-97E4-AADD9988FAB7}" srcOrd="0" destOrd="0" presId="urn:microsoft.com/office/officeart/2005/8/layout/hierarchy2"/>
    <dgm:cxn modelId="{E21E8F11-F7F4-0543-9EEA-B430943B8029}" type="presParOf" srcId="{F1E45E8E-B708-9E4D-97E4-AADD9988FAB7}" destId="{228D1D1D-8FFB-6C40-9A3D-A66450D0CBD5}" srcOrd="0" destOrd="0" presId="urn:microsoft.com/office/officeart/2005/8/layout/hierarchy2"/>
    <dgm:cxn modelId="{A51F29AE-E530-E849-BCCB-27928A6313DC}" type="presParOf" srcId="{593117D0-810E-7340-8F11-5D8876468C4E}" destId="{0BC1494E-4472-0540-BDED-37F6B2592711}" srcOrd="1" destOrd="0" presId="urn:microsoft.com/office/officeart/2005/8/layout/hierarchy2"/>
    <dgm:cxn modelId="{8AA12B5F-6219-A445-AAD2-DF7B877746C8}" type="presParOf" srcId="{0BC1494E-4472-0540-BDED-37F6B2592711}" destId="{302B2E57-0AF5-CC41-8B7C-DFFCE8E280E0}" srcOrd="0" destOrd="0" presId="urn:microsoft.com/office/officeart/2005/8/layout/hierarchy2"/>
    <dgm:cxn modelId="{7BE41BB4-0A7D-D847-929A-99D354E61E35}" type="presParOf" srcId="{0BC1494E-4472-0540-BDED-37F6B2592711}" destId="{B55F34A1-4DC5-BD4C-AF4C-7B6B345DD478}" srcOrd="1" destOrd="0" presId="urn:microsoft.com/office/officeart/2005/8/layout/hierarchy2"/>
    <dgm:cxn modelId="{ADC5B60C-C031-E542-AB20-A1980C859249}" type="presParOf" srcId="{B55F34A1-4DC5-BD4C-AF4C-7B6B345DD478}" destId="{74679B2E-83A7-FA40-B20F-150B3335EEE1}" srcOrd="0" destOrd="0" presId="urn:microsoft.com/office/officeart/2005/8/layout/hierarchy2"/>
    <dgm:cxn modelId="{3F1A2CF4-7A13-7F46-8376-F24BFAE6CAA9}" type="presParOf" srcId="{74679B2E-83A7-FA40-B20F-150B3335EEE1}" destId="{1538F2FE-8DB0-164F-B4FF-8B96BFFB1596}" srcOrd="0" destOrd="0" presId="urn:microsoft.com/office/officeart/2005/8/layout/hierarchy2"/>
    <dgm:cxn modelId="{2BE78A37-A092-BF48-8081-BD48880E95B7}" type="presParOf" srcId="{B55F34A1-4DC5-BD4C-AF4C-7B6B345DD478}" destId="{57471CBE-DD58-6643-A343-BC3EB9EE83F2}" srcOrd="1" destOrd="0" presId="urn:microsoft.com/office/officeart/2005/8/layout/hierarchy2"/>
    <dgm:cxn modelId="{B903BFDA-64DF-9B40-B28E-2F64FAD8625E}" type="presParOf" srcId="{57471CBE-DD58-6643-A343-BC3EB9EE83F2}" destId="{73585791-E618-C64C-ADE7-9C3DF1556283}" srcOrd="0" destOrd="0" presId="urn:microsoft.com/office/officeart/2005/8/layout/hierarchy2"/>
    <dgm:cxn modelId="{F7C6F3B6-8ED3-F74D-BBCA-76717CE68A57}" type="presParOf" srcId="{57471CBE-DD58-6643-A343-BC3EB9EE83F2}" destId="{3CE583C7-4642-1243-B91C-9B97F13665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15D21-13D6-B946-807E-0CDA0146B81F}">
      <dsp:nvSpPr>
        <dsp:cNvPr id="0" name=""/>
        <dsp:cNvSpPr/>
      </dsp:nvSpPr>
      <dsp:spPr>
        <a:xfrm>
          <a:off x="6878" y="2186119"/>
          <a:ext cx="2092854" cy="10464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AI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&gt; 3/10 Worst Pain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N=226</a:t>
          </a:r>
          <a:endParaRPr lang="en-US" sz="1800" kern="1200" dirty="0"/>
        </a:p>
      </dsp:txBody>
      <dsp:txXfrm>
        <a:off x="37527" y="2216768"/>
        <a:ext cx="2031556" cy="985129"/>
      </dsp:txXfrm>
    </dsp:sp>
    <dsp:sp modelId="{BC32F535-3CC0-1E4A-A06C-0FD33BBAAB4B}">
      <dsp:nvSpPr>
        <dsp:cNvPr id="0" name=""/>
        <dsp:cNvSpPr/>
      </dsp:nvSpPr>
      <dsp:spPr>
        <a:xfrm rot="18289469">
          <a:off x="1785337" y="2090257"/>
          <a:ext cx="1465932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1465932" y="1738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1655" y="2070989"/>
        <a:ext cx="73296" cy="73296"/>
      </dsp:txXfrm>
    </dsp:sp>
    <dsp:sp modelId="{F4EE63BD-AD8E-D94D-8CA7-050978E5A524}">
      <dsp:nvSpPr>
        <dsp:cNvPr id="0" name=""/>
        <dsp:cNvSpPr/>
      </dsp:nvSpPr>
      <dsp:spPr>
        <a:xfrm>
          <a:off x="2936874" y="982728"/>
          <a:ext cx="2092854" cy="10464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True Acupuncture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2x week x 6 weeks</a:t>
          </a:r>
          <a:endParaRPr lang="en-US" sz="1800" kern="1200" dirty="0"/>
        </a:p>
      </dsp:txBody>
      <dsp:txXfrm>
        <a:off x="2967523" y="1013377"/>
        <a:ext cx="2031556" cy="985129"/>
      </dsp:txXfrm>
    </dsp:sp>
    <dsp:sp modelId="{BF735959-104D-F348-ABEE-E7F2E2ADF6CD}">
      <dsp:nvSpPr>
        <dsp:cNvPr id="0" name=""/>
        <dsp:cNvSpPr/>
      </dsp:nvSpPr>
      <dsp:spPr>
        <a:xfrm>
          <a:off x="5029729" y="1488561"/>
          <a:ext cx="837141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837141" y="1738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27371" y="1485013"/>
        <a:ext cx="41857" cy="41857"/>
      </dsp:txXfrm>
    </dsp:sp>
    <dsp:sp modelId="{50F3D56F-B34F-A44F-B5F7-F5C8AE650DBD}">
      <dsp:nvSpPr>
        <dsp:cNvPr id="0" name=""/>
        <dsp:cNvSpPr/>
      </dsp:nvSpPr>
      <dsp:spPr>
        <a:xfrm>
          <a:off x="5866870" y="982728"/>
          <a:ext cx="2092854" cy="10464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True Acupuncture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1x week x 6 weeks</a:t>
          </a:r>
          <a:endParaRPr lang="en-US" sz="1800" kern="1200" dirty="0"/>
        </a:p>
      </dsp:txBody>
      <dsp:txXfrm>
        <a:off x="5897519" y="1013377"/>
        <a:ext cx="2031556" cy="985129"/>
      </dsp:txXfrm>
    </dsp:sp>
    <dsp:sp modelId="{77E4F72E-D6FC-BA4F-9E17-D12C49B2BB3B}">
      <dsp:nvSpPr>
        <dsp:cNvPr id="0" name=""/>
        <dsp:cNvSpPr/>
      </dsp:nvSpPr>
      <dsp:spPr>
        <a:xfrm>
          <a:off x="7959725" y="1488561"/>
          <a:ext cx="837141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837141" y="1738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357367" y="1485013"/>
        <a:ext cx="41857" cy="41857"/>
      </dsp:txXfrm>
    </dsp:sp>
    <dsp:sp modelId="{D70A95F8-7F40-3046-972F-CC73EA2BA91E}">
      <dsp:nvSpPr>
        <dsp:cNvPr id="0" name=""/>
        <dsp:cNvSpPr/>
      </dsp:nvSpPr>
      <dsp:spPr>
        <a:xfrm>
          <a:off x="8796866" y="982728"/>
          <a:ext cx="2092854" cy="10464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lumMod val="88000"/>
                <a:lumOff val="12000"/>
              </a:schemeClr>
            </a:gs>
            <a:gs pos="49000">
              <a:schemeClr val="accent2">
                <a:satMod val="110000"/>
                <a:shade val="100000"/>
                <a:lumMod val="88000"/>
              </a:schemeClr>
            </a:gs>
            <a:gs pos="100000">
              <a:schemeClr val="accent2">
                <a:satMod val="120000"/>
                <a:shade val="78000"/>
                <a:lumMod val="93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 Acupuncture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12 weeks</a:t>
          </a:r>
          <a:endParaRPr lang="en-US" sz="1800" kern="1200" dirty="0"/>
        </a:p>
      </dsp:txBody>
      <dsp:txXfrm>
        <a:off x="8827515" y="1013377"/>
        <a:ext cx="2031556" cy="985129"/>
      </dsp:txXfrm>
    </dsp:sp>
    <dsp:sp modelId="{A05941ED-C6B9-2649-9238-C256A4D68758}">
      <dsp:nvSpPr>
        <dsp:cNvPr id="0" name=""/>
        <dsp:cNvSpPr/>
      </dsp:nvSpPr>
      <dsp:spPr>
        <a:xfrm>
          <a:off x="2099733" y="2691953"/>
          <a:ext cx="837141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837141" y="1738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97375" y="2688404"/>
        <a:ext cx="41857" cy="41857"/>
      </dsp:txXfrm>
    </dsp:sp>
    <dsp:sp modelId="{5E88CA2F-C9F6-8A43-8F81-148EE1BE6B33}">
      <dsp:nvSpPr>
        <dsp:cNvPr id="0" name=""/>
        <dsp:cNvSpPr/>
      </dsp:nvSpPr>
      <dsp:spPr>
        <a:xfrm>
          <a:off x="2936874" y="2186119"/>
          <a:ext cx="2092854" cy="10464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Sham Acupuncture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2x week x 6 weeks</a:t>
          </a:r>
          <a:endParaRPr lang="en-US" sz="1800" kern="1200" dirty="0"/>
        </a:p>
      </dsp:txBody>
      <dsp:txXfrm>
        <a:off x="2967523" y="2216768"/>
        <a:ext cx="2031556" cy="985129"/>
      </dsp:txXfrm>
    </dsp:sp>
    <dsp:sp modelId="{1613EE8E-4B2D-4547-A623-0502CC1E0CC3}">
      <dsp:nvSpPr>
        <dsp:cNvPr id="0" name=""/>
        <dsp:cNvSpPr/>
      </dsp:nvSpPr>
      <dsp:spPr>
        <a:xfrm>
          <a:off x="5029729" y="2691953"/>
          <a:ext cx="837141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837141" y="1738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27371" y="2688404"/>
        <a:ext cx="41857" cy="41857"/>
      </dsp:txXfrm>
    </dsp:sp>
    <dsp:sp modelId="{B63044F7-EE0F-C74E-8155-38A22C845728}">
      <dsp:nvSpPr>
        <dsp:cNvPr id="0" name=""/>
        <dsp:cNvSpPr/>
      </dsp:nvSpPr>
      <dsp:spPr>
        <a:xfrm>
          <a:off x="5866870" y="2186119"/>
          <a:ext cx="2092854" cy="10464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Sham Acupuncture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1x week x 6 weeks</a:t>
          </a:r>
          <a:endParaRPr lang="en-US" sz="1800" kern="1200" dirty="0"/>
        </a:p>
      </dsp:txBody>
      <dsp:txXfrm>
        <a:off x="5897519" y="2216768"/>
        <a:ext cx="2031556" cy="985129"/>
      </dsp:txXfrm>
    </dsp:sp>
    <dsp:sp modelId="{EF501728-840D-3740-AD9B-2C606A36D30F}">
      <dsp:nvSpPr>
        <dsp:cNvPr id="0" name=""/>
        <dsp:cNvSpPr/>
      </dsp:nvSpPr>
      <dsp:spPr>
        <a:xfrm>
          <a:off x="7959725" y="2691953"/>
          <a:ext cx="837141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837141" y="1738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357367" y="2688404"/>
        <a:ext cx="41857" cy="41857"/>
      </dsp:txXfrm>
    </dsp:sp>
    <dsp:sp modelId="{26604540-49AD-244B-ADE5-33D225763CCE}">
      <dsp:nvSpPr>
        <dsp:cNvPr id="0" name=""/>
        <dsp:cNvSpPr/>
      </dsp:nvSpPr>
      <dsp:spPr>
        <a:xfrm>
          <a:off x="8796866" y="2186119"/>
          <a:ext cx="2092854" cy="10464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lumMod val="88000"/>
                <a:lumOff val="12000"/>
              </a:schemeClr>
            </a:gs>
            <a:gs pos="49000">
              <a:schemeClr val="accent2">
                <a:satMod val="110000"/>
                <a:shade val="100000"/>
                <a:lumMod val="88000"/>
              </a:schemeClr>
            </a:gs>
            <a:gs pos="100000">
              <a:schemeClr val="accent2">
                <a:satMod val="120000"/>
                <a:shade val="78000"/>
                <a:lumMod val="93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 Acupuncture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12 weeks</a:t>
          </a:r>
          <a:endParaRPr lang="en-US" sz="1800" kern="1200" dirty="0"/>
        </a:p>
      </dsp:txBody>
      <dsp:txXfrm>
        <a:off x="8827515" y="2216768"/>
        <a:ext cx="2031556" cy="985129"/>
      </dsp:txXfrm>
    </dsp:sp>
    <dsp:sp modelId="{A286A409-25FE-004D-A2DB-EE51F5EA9E0B}">
      <dsp:nvSpPr>
        <dsp:cNvPr id="0" name=""/>
        <dsp:cNvSpPr/>
      </dsp:nvSpPr>
      <dsp:spPr>
        <a:xfrm rot="3310531">
          <a:off x="1785337" y="3293648"/>
          <a:ext cx="1465932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1465932" y="1738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1655" y="3274380"/>
        <a:ext cx="73296" cy="73296"/>
      </dsp:txXfrm>
    </dsp:sp>
    <dsp:sp modelId="{54266FB8-9132-C243-9952-B54223AB397E}">
      <dsp:nvSpPr>
        <dsp:cNvPr id="0" name=""/>
        <dsp:cNvSpPr/>
      </dsp:nvSpPr>
      <dsp:spPr>
        <a:xfrm>
          <a:off x="2936874" y="3389511"/>
          <a:ext cx="2092854" cy="10464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Wait List Control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6 weeks</a:t>
          </a:r>
          <a:endParaRPr lang="en-US" sz="1800" kern="1200" dirty="0"/>
        </a:p>
      </dsp:txBody>
      <dsp:txXfrm>
        <a:off x="2967523" y="3420160"/>
        <a:ext cx="2031556" cy="985129"/>
      </dsp:txXfrm>
    </dsp:sp>
    <dsp:sp modelId="{F1E45E8E-B708-9E4D-97E4-AADD9988FAB7}">
      <dsp:nvSpPr>
        <dsp:cNvPr id="0" name=""/>
        <dsp:cNvSpPr/>
      </dsp:nvSpPr>
      <dsp:spPr>
        <a:xfrm>
          <a:off x="5029729" y="3895344"/>
          <a:ext cx="837141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837141" y="1738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27371" y="3891796"/>
        <a:ext cx="41857" cy="41857"/>
      </dsp:txXfrm>
    </dsp:sp>
    <dsp:sp modelId="{302B2E57-0AF5-CC41-8B7C-DFFCE8E280E0}">
      <dsp:nvSpPr>
        <dsp:cNvPr id="0" name=""/>
        <dsp:cNvSpPr/>
      </dsp:nvSpPr>
      <dsp:spPr>
        <a:xfrm>
          <a:off x="5866870" y="3389511"/>
          <a:ext cx="2092854" cy="10464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Wait List Control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6 weeks</a:t>
          </a:r>
          <a:endParaRPr lang="en-US" sz="1800" kern="1200" dirty="0"/>
        </a:p>
      </dsp:txBody>
      <dsp:txXfrm>
        <a:off x="5897519" y="3420160"/>
        <a:ext cx="2031556" cy="985129"/>
      </dsp:txXfrm>
    </dsp:sp>
    <dsp:sp modelId="{74679B2E-83A7-FA40-B20F-150B3335EEE1}">
      <dsp:nvSpPr>
        <dsp:cNvPr id="0" name=""/>
        <dsp:cNvSpPr/>
      </dsp:nvSpPr>
      <dsp:spPr>
        <a:xfrm>
          <a:off x="7959725" y="3895344"/>
          <a:ext cx="837141" cy="34760"/>
        </a:xfrm>
        <a:custGeom>
          <a:avLst/>
          <a:gdLst/>
          <a:ahLst/>
          <a:cxnLst/>
          <a:rect l="0" t="0" r="0" b="0"/>
          <a:pathLst>
            <a:path>
              <a:moveTo>
                <a:pt x="0" y="17380"/>
              </a:moveTo>
              <a:lnTo>
                <a:pt x="837141" y="1738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357367" y="3891796"/>
        <a:ext cx="41857" cy="41857"/>
      </dsp:txXfrm>
    </dsp:sp>
    <dsp:sp modelId="{73585791-E618-C64C-ADE7-9C3DF1556283}">
      <dsp:nvSpPr>
        <dsp:cNvPr id="0" name=""/>
        <dsp:cNvSpPr/>
      </dsp:nvSpPr>
      <dsp:spPr>
        <a:xfrm>
          <a:off x="8796866" y="3389511"/>
          <a:ext cx="2092854" cy="10464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lumMod val="88000"/>
                <a:lumOff val="12000"/>
              </a:schemeClr>
            </a:gs>
            <a:gs pos="49000">
              <a:schemeClr val="accent2">
                <a:satMod val="110000"/>
                <a:shade val="100000"/>
                <a:lumMod val="88000"/>
              </a:schemeClr>
            </a:gs>
            <a:gs pos="100000">
              <a:schemeClr val="accent2">
                <a:satMod val="120000"/>
                <a:shade val="78000"/>
                <a:lumMod val="93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Wait List Control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12 weeks</a:t>
          </a:r>
          <a:endParaRPr lang="en-US" sz="1800" kern="1200" dirty="0"/>
        </a:p>
      </dsp:txBody>
      <dsp:txXfrm>
        <a:off x="8827515" y="3420160"/>
        <a:ext cx="2031556" cy="985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0.42039</cdr:x>
      <cdr:y>0.15568</cdr:y>
    </cdr:from>
    <cdr:to>
      <cdr:x>0.5894</cdr:x>
      <cdr:y>0.26511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74394" y="558748"/>
          <a:ext cx="914400" cy="3927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chemeClr val="accent1">
                  <a:lumMod val="75000"/>
                </a:schemeClr>
              </a:solidFill>
            </a:rPr>
            <a:t>P&lt;0.009</a:t>
          </a:r>
          <a:endParaRPr lang="en-US" sz="16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0.68585</cdr:x>
      <cdr:y>0.2844</cdr:y>
    </cdr:from>
    <cdr:to>
      <cdr:x>0.85486</cdr:x>
      <cdr:y>0.37503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10589" y="1020762"/>
          <a:ext cx="914400" cy="3252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 smtClean="0">
              <a:solidFill>
                <a:schemeClr val="accent2">
                  <a:lumMod val="75000"/>
                </a:schemeClr>
              </a:solidFill>
            </a:rPr>
            <a:t>P&lt;0.004</a:t>
          </a:r>
          <a:endParaRPr lang="en-US" sz="1600" b="1" dirty="0">
            <a:solidFill>
              <a:schemeClr val="accent2">
                <a:lumMod val="75000"/>
              </a:scheme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0BE65-93B7-49E9-B3D3-5FA2FFFD43BB}" type="datetimeFigureOut">
              <a:rPr lang="en-US" smtClean="0"/>
              <a:pPr/>
              <a:t>12/2/17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0A233-603B-4762-B664-B84D794056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541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417F0-0F51-435E-9731-65827FCD49A6}" type="datetimeFigureOut">
              <a:rPr lang="en-US" smtClean="0"/>
              <a:pPr/>
              <a:t>12/2/17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78AD3-BD11-48F8-88BC-53B65A780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953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566A49-F926-4E73-832F-387FCAEAD55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7AB6-EAE6-6D41-A0CD-7CD6CB59E68D}" type="datetimeFigureOut">
              <a:rPr lang="en-US" smtClean="0"/>
              <a:t>12/2/17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20CD3-6C76-DA41-8C40-B9FC4AFA565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27"/>
          <p:cNvGrpSpPr>
            <a:grpSpLocks/>
          </p:cNvGrpSpPr>
          <p:nvPr userDrawn="1"/>
        </p:nvGrpSpPr>
        <p:grpSpPr bwMode="auto">
          <a:xfrm>
            <a:off x="0" y="6356350"/>
            <a:ext cx="12192000" cy="501650"/>
            <a:chOff x="0" y="4004"/>
            <a:chExt cx="5760" cy="316"/>
          </a:xfrm>
        </p:grpSpPr>
        <p:sp>
          <p:nvSpPr>
            <p:cNvPr id="8" name="Rectangle 26"/>
            <p:cNvSpPr>
              <a:spLocks noChangeArrowheads="1"/>
            </p:cNvSpPr>
            <p:nvPr userDrawn="1"/>
          </p:nvSpPr>
          <p:spPr bwMode="gray">
            <a:xfrm>
              <a:off x="0" y="4004"/>
              <a:ext cx="5760" cy="3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60000"/>
                </a:spcBef>
                <a:spcAft>
                  <a:spcPct val="0"/>
                </a:spcAft>
              </a:pPr>
              <a:endParaRPr lang="en-US" sz="2000">
                <a:solidFill>
                  <a:srgbClr val="00247D"/>
                </a:solidFill>
              </a:endParaRPr>
            </a:p>
          </p:txBody>
        </p:sp>
        <p:pic>
          <p:nvPicPr>
            <p:cNvPr id="9" name="Picture 25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" y="4004"/>
              <a:ext cx="5758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4802" y="152403"/>
            <a:ext cx="5419223" cy="7461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7AB6-EAE6-6D41-A0CD-7CD6CB59E68D}" type="datetimeFigureOut">
              <a:rPr lang="en-US" smtClean="0"/>
              <a:t>12/2/17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Page </a:t>
            </a:r>
            <a:fld id="{D0A8C341-B993-48E0-9DBF-D999103C816D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7AB6-EAE6-6D41-A0CD-7CD6CB59E68D}" type="datetimeFigureOut">
              <a:rPr lang="en-US" smtClean="0"/>
              <a:t>12/2/17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Page </a:t>
            </a:r>
            <a:fld id="{D0A8C341-B993-48E0-9DBF-D999103C816D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7AB6-EAE6-6D41-A0CD-7CD6CB59E68D}" type="datetimeFigureOut">
              <a:rPr lang="en-US" smtClean="0"/>
              <a:t>12/2/17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Page </a:t>
            </a:r>
            <a:fld id="{D0A8C341-B993-48E0-9DBF-D999103C816D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7AB6-EAE6-6D41-A0CD-7CD6CB59E68D}" type="datetimeFigureOut">
              <a:rPr lang="en-US" smtClean="0"/>
              <a:t>12/2/17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Page </a:t>
            </a:r>
            <a:fld id="{D0A8C341-B993-48E0-9DBF-D999103C816D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7AB6-EAE6-6D41-A0CD-7CD6CB59E68D}" type="datetimeFigureOut">
              <a:rPr lang="en-US" smtClean="0"/>
              <a:t>12/2/17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Page </a:t>
            </a:r>
            <a:fld id="{D0A8C341-B993-48E0-9DBF-D999103C816D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7AB6-EAE6-6D41-A0CD-7CD6CB59E68D}" type="datetimeFigureOut">
              <a:rPr lang="en-US" smtClean="0"/>
              <a:t>12/2/17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Page </a:t>
            </a:r>
            <a:fld id="{D0A8C341-B993-48E0-9DBF-D999103C816D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7AB6-EAE6-6D41-A0CD-7CD6CB59E68D}" type="datetimeFigureOut">
              <a:rPr lang="en-US" smtClean="0"/>
              <a:t>12/2/17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20CD3-6C76-DA41-8C40-B9FC4AFA565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3201" y="6140451"/>
            <a:ext cx="5419223" cy="7461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7AB6-EAE6-6D41-A0CD-7CD6CB59E68D}" type="datetimeFigureOut">
              <a:rPr lang="en-US" smtClean="0"/>
              <a:t>12/2/17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Page </a:t>
            </a:r>
            <a:fld id="{D0A8C341-B993-48E0-9DBF-D999103C816D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7AB6-EAE6-6D41-A0CD-7CD6CB59E68D}" type="datetimeFigureOut">
              <a:rPr lang="en-US" smtClean="0"/>
              <a:t>12/2/17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Page </a:t>
            </a:r>
            <a:fld id="{D0A8C341-B993-48E0-9DBF-D999103C816D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7AB6-EAE6-6D41-A0CD-7CD6CB59E68D}" type="datetimeFigureOut">
              <a:rPr lang="en-US" smtClean="0"/>
              <a:t>12/2/17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mtClean="0"/>
              <a:t>Page </a:t>
            </a:r>
            <a:fld id="{D0A8C341-B993-48E0-9DBF-D999103C816D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77AB6-EAE6-6D41-A0CD-7CD6CB59E68D}" type="datetimeFigureOut">
              <a:rPr lang="en-US" smtClean="0"/>
              <a:t>12/2/17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smtClean="0"/>
              <a:t>Page </a:t>
            </a:r>
            <a:fld id="{D0A8C341-B993-48E0-9DBF-D999103C816D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gray">
          <a:xfrm>
            <a:off x="309035" y="6032500"/>
            <a:ext cx="1157816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lIns="91416" tIns="45708" rIns="91416" bIns="45708" anchor="ctr"/>
          <a:lstStyle/>
          <a:p>
            <a:pPr fontAlgn="base">
              <a:spcBef>
                <a:spcPct val="60000"/>
              </a:spcBef>
              <a:spcAft>
                <a:spcPct val="0"/>
              </a:spcAft>
            </a:pPr>
            <a:endParaRPr lang="en-US" sz="2000">
              <a:solidFill>
                <a:srgbClr val="0024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37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png"/><Relationship Id="rId5" Type="http://schemas.openxmlformats.org/officeDocument/2006/relationships/hyperlink" Target="mailto:dlh23@columbia.edu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png"/><Relationship Id="rId5" Type="http://schemas.openxmlformats.org/officeDocument/2006/relationships/image" Target="../media/image7.png"/><Relationship Id="rId6" Type="http://schemas.openxmlformats.org/officeDocument/2006/relationships/hyperlink" Target="mailto:dlh23@columbia.edu" TargetMode="Externa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mailto:dlh23@columbia.edu" TargetMode="Externa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mailto:dlh23@columbia.edu" TargetMode="Externa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mailto:dlh23@columbia.edu" TargetMode="Externa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mailto:dlh23@columbia.edu" TargetMode="Externa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9" Type="http://schemas.openxmlformats.org/officeDocument/2006/relationships/hyperlink" Target="mailto:dlh23@columbia.edu" TargetMode="Externa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mailto:dlh23@columbia.edu" TargetMode="Externa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mailto:dlh23@columbia.edu" TargetMode="Externa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mailto:dlh23@columbia.edu" TargetMode="Externa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chart" Target="../charts/chart1.xml"/><Relationship Id="rId5" Type="http://schemas.openxmlformats.org/officeDocument/2006/relationships/hyperlink" Target="mailto:dlh23@columbia.edu" TargetMode="Externa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hyperlink" Target="mailto:dlh23@columbia.edu" TargetMode="Externa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mailto:dlh23@columbia.edu" TargetMode="Externa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2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10363200" cy="20574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1D399B"/>
                </a:solidFill>
                <a:latin typeface="+mn-lt"/>
              </a:rPr>
              <a:t>Randomized Blinded Sham- and Waitlist-Controlled Trial of Acupuncture for Joint Symptoms Related to Aromatase Inhibitors in Women with Early Stage Breast Cancer (</a:t>
            </a:r>
            <a:r>
              <a:rPr lang="en-US" sz="4000" b="1" dirty="0" smtClean="0">
                <a:solidFill>
                  <a:srgbClr val="1D399B"/>
                </a:solidFill>
                <a:latin typeface="+mn-lt"/>
              </a:rPr>
              <a:t>SWOG 1200)</a:t>
            </a:r>
            <a:endParaRPr lang="en-US" sz="3200" b="1" dirty="0">
              <a:solidFill>
                <a:srgbClr val="1D399B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9186" y="4011"/>
            <a:ext cx="2182813" cy="838200"/>
          </a:xfrm>
          <a:prstGeom prst="rect">
            <a:avLst/>
          </a:prstGeom>
        </p:spPr>
      </p:pic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524000" y="4038600"/>
            <a:ext cx="9144000" cy="16764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Dawn L. Hershman, Joseph M. Unger, Heather Greenlee, Jillian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Capodice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, Danika L. Lew, Amy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Darke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, Alice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Kengla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, Marianne K.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Melnik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, Carla W. Jorgensen, William H.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Kreisle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, Lori M.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Minasian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, Michael J.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Fisch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, N. Lynn Henry, Katherine D. Crew</a:t>
            </a:r>
          </a:p>
        </p:txBody>
      </p:sp>
      <p:pic>
        <p:nvPicPr>
          <p:cNvPr id="5" name="Picture 2" descr="Image result for nyp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83450"/>
            <a:ext cx="3276600" cy="65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52800" y="99945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San Antonio Breast Cancer Symposium, December 5-9, 2017</a:t>
            </a:r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6078379"/>
            <a:ext cx="12039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This presentation is the intellectual property of the </a:t>
            </a:r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presenter</a:t>
            </a:r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.  Contact </a:t>
            </a:r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her at </a:t>
            </a:r>
            <a:r>
              <a:rPr lang="en-US" sz="1000" dirty="0" smtClean="0">
                <a:solidFill>
                  <a:srgbClr val="FF0000"/>
                </a:solidFill>
                <a:latin typeface="Arial" charset="0"/>
                <a:hlinkClick r:id="rId5"/>
              </a:rPr>
              <a:t>dlh23@columbia.edu</a:t>
            </a:r>
            <a:r>
              <a:rPr lang="en-US" sz="1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charset="0"/>
              </a:rPr>
              <a:t> </a:t>
            </a:r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for </a:t>
            </a:r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permission to reprint and/or distribute.</a:t>
            </a:r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33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1530419"/>
            <a:ext cx="5105400" cy="39560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9753600" cy="1325563"/>
          </a:xfrm>
        </p:spPr>
        <p:txBody>
          <a:bodyPr/>
          <a:lstStyle/>
          <a:p>
            <a:r>
              <a:rPr lang="en-US" b="1" dirty="0">
                <a:solidFill>
                  <a:srgbClr val="1D399B"/>
                </a:solidFill>
                <a:latin typeface="+mn-lt"/>
              </a:rPr>
              <a:t>Linear </a:t>
            </a:r>
            <a:r>
              <a:rPr lang="en-US" b="1" dirty="0" smtClean="0">
                <a:solidFill>
                  <a:srgbClr val="1D399B"/>
                </a:solidFill>
                <a:latin typeface="+mn-lt"/>
              </a:rPr>
              <a:t>Mixed Model: Other </a:t>
            </a:r>
            <a:r>
              <a:rPr lang="en-US" b="1" dirty="0">
                <a:solidFill>
                  <a:srgbClr val="1D399B"/>
                </a:solidFill>
                <a:latin typeface="+mn-lt"/>
              </a:rPr>
              <a:t>E</a:t>
            </a:r>
            <a:r>
              <a:rPr lang="en-US" b="1" dirty="0" smtClean="0">
                <a:solidFill>
                  <a:srgbClr val="1D399B"/>
                </a:solidFill>
                <a:latin typeface="+mn-lt"/>
              </a:rPr>
              <a:t>ndpoints</a:t>
            </a:r>
            <a:endParaRPr lang="en-US" b="1" dirty="0">
              <a:solidFill>
                <a:srgbClr val="1D399B"/>
              </a:solidFill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3568" y="0"/>
            <a:ext cx="1676400" cy="1066800"/>
          </a:xfrm>
          <a:prstGeom prst="rect">
            <a:avLst/>
          </a:prstGeom>
        </p:spPr>
      </p:pic>
      <p:pic>
        <p:nvPicPr>
          <p:cNvPr id="6" name="Picture 2" descr="Image result for nyp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131050"/>
            <a:ext cx="3276600" cy="65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" y="1447800"/>
            <a:ext cx="5105400" cy="403863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352800" y="99945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San Antonio Breast Cancer Symposium, December 5-9, 2017</a:t>
            </a:r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5638" y="6648390"/>
            <a:ext cx="11811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This presentation is the intellectual property of the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presenter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. </a:t>
            </a:r>
            <a:r>
              <a:rPr lang="en-US" sz="80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Contact her at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  <a:hlinkClick r:id="rId6"/>
              </a:rPr>
              <a:t>dlh23@columbia.edu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for 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permission to reprint and/or distribute.</a:t>
            </a:r>
            <a:endParaRPr lang="en-US" sz="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8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9753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1D399B"/>
                </a:solidFill>
                <a:latin typeface="+mn-lt"/>
              </a:rPr>
              <a:t>ADVERSE EVENTS</a:t>
            </a:r>
            <a:endParaRPr lang="en-US" b="1" dirty="0">
              <a:solidFill>
                <a:srgbClr val="1D399B"/>
              </a:solidFill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568" y="0"/>
            <a:ext cx="1676400" cy="1066800"/>
          </a:xfrm>
          <a:prstGeom prst="rect">
            <a:avLst/>
          </a:prstGeom>
        </p:spPr>
      </p:pic>
      <p:pic>
        <p:nvPicPr>
          <p:cNvPr id="6" name="Picture 2" descr="Image result for nyp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131050"/>
            <a:ext cx="3276600" cy="65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21626" y="5124103"/>
            <a:ext cx="415902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81B00"/>
                </a:solidFill>
              </a:rPr>
              <a:t>G</a:t>
            </a:r>
            <a:r>
              <a:rPr lang="en-US" sz="2000" b="1" dirty="0" smtClean="0">
                <a:solidFill>
                  <a:srgbClr val="C81B00"/>
                </a:solidFill>
              </a:rPr>
              <a:t>rade </a:t>
            </a:r>
            <a:r>
              <a:rPr lang="en-US" sz="2000" b="1" dirty="0">
                <a:solidFill>
                  <a:srgbClr val="C81B00"/>
                </a:solidFill>
              </a:rPr>
              <a:t>1 bruising (47% vs. 25</a:t>
            </a:r>
            <a:r>
              <a:rPr lang="en-US" sz="2000" b="1" dirty="0" smtClean="0">
                <a:solidFill>
                  <a:srgbClr val="C81B00"/>
                </a:solidFill>
              </a:rPr>
              <a:t>%) </a:t>
            </a:r>
            <a:r>
              <a:rPr lang="en-US" sz="2000" b="1" dirty="0">
                <a:solidFill>
                  <a:srgbClr val="C81B00"/>
                </a:solidFill>
              </a:rPr>
              <a:t>p=.01 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2800" y="99945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San Antonio Breast Cancer Symposium, December 5-9, 2017</a:t>
            </a:r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5638" y="6648390"/>
            <a:ext cx="11811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This presentation is the intellectual property of the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presenter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. </a:t>
            </a:r>
            <a:r>
              <a:rPr lang="en-US" sz="80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Contact her at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  <a:hlinkClick r:id="rId4"/>
              </a:rPr>
              <a:t>dlh23@columbia.edu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for 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permission to reprint and/or distribute.</a:t>
            </a:r>
            <a:endParaRPr lang="en-US" sz="8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501809"/>
              </p:ext>
            </p:extLst>
          </p:nvPr>
        </p:nvGraphicFramePr>
        <p:xfrm>
          <a:off x="1524000" y="1465589"/>
          <a:ext cx="8382000" cy="34112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2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99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599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599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599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5998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5998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65998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5998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7136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True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</a:rPr>
                        <a:t>Acupuncture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</a:rPr>
                        <a:t>(n=106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Grade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228600" marR="635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Sham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</a:rPr>
                        <a:t>Acupuncture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</a:rPr>
                        <a:t>(n=55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Grade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228600" marR="635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71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</a:rPr>
                        <a:t>ADVERSE EVENTS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0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1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2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3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0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1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2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3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71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</a:rPr>
                        <a:t>  Bruising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1" dirty="0">
                          <a:effectLst/>
                        </a:rPr>
                        <a:t>56</a:t>
                      </a:r>
                      <a:endParaRPr lang="en-US" sz="1600" b="1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1" dirty="0">
                          <a:solidFill>
                            <a:srgbClr val="C81B00"/>
                          </a:solidFill>
                          <a:effectLst/>
                        </a:rPr>
                        <a:t>50</a:t>
                      </a:r>
                      <a:endParaRPr lang="en-US" sz="1600" b="1" dirty="0">
                        <a:solidFill>
                          <a:srgbClr val="C81B00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0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0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1">
                          <a:effectLst/>
                        </a:rPr>
                        <a:t>41</a:t>
                      </a:r>
                      <a:endParaRPr lang="en-US" sz="1600" b="1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1" dirty="0">
                          <a:solidFill>
                            <a:srgbClr val="C81B00"/>
                          </a:solidFill>
                          <a:effectLst/>
                        </a:rPr>
                        <a:t>14</a:t>
                      </a:r>
                      <a:endParaRPr lang="en-US" sz="1600" b="1" dirty="0">
                        <a:solidFill>
                          <a:srgbClr val="C81B00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0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0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71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 Dizziness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101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5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0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0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55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0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0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0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71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 Ear 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</a:rPr>
                        <a:t>pain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105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1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0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0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54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1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0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0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71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 Hematoma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105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1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0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0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55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0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0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0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71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 Bleeding 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</a:rPr>
                        <a:t>at injection site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103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3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0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0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53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2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0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0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71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 Pain 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</a:rPr>
                        <a:t>in extremity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105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1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0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0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55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0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0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0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71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 </a:t>
                      </a:r>
                      <a:r>
                        <a:rPr lang="en-US" sz="1600" b="0" dirty="0" err="1" smtClean="0">
                          <a:solidFill>
                            <a:schemeClr val="bg1"/>
                          </a:solidFill>
                          <a:effectLst/>
                        </a:rPr>
                        <a:t>Presyncope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105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0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1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0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54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0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>
                          <a:effectLst/>
                        </a:rPr>
                        <a:t>1</a:t>
                      </a:r>
                      <a:endParaRPr lang="en-US" sz="1600" b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600" b="0" dirty="0">
                          <a:effectLst/>
                        </a:rPr>
                        <a:t>0</a:t>
                      </a:r>
                      <a:endParaRPr lang="en-US" sz="1600" b="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1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90678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1D399B"/>
                </a:solidFill>
                <a:latin typeface="+mn-lt"/>
              </a:rPr>
              <a:t>CONCLUSIONS</a:t>
            </a:r>
            <a:endParaRPr lang="en-US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568" y="0"/>
            <a:ext cx="1676400" cy="1066800"/>
          </a:xfrm>
          <a:prstGeom prst="rect">
            <a:avLst/>
          </a:prstGeom>
        </p:spPr>
      </p:pic>
      <p:pic>
        <p:nvPicPr>
          <p:cNvPr id="6" name="Picture 2" descr="Image result for nyp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131050"/>
            <a:ext cx="3276600" cy="65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95400" y="1905000"/>
            <a:ext cx="8683625" cy="4055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charset="2"/>
              <a:buChar char="§"/>
            </a:pPr>
            <a:endParaRPr lang="en-US" sz="2000" dirty="0">
              <a:ea typeface="MS P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90600" y="1477962"/>
            <a:ext cx="9601200" cy="44373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600"/>
              </a:spcBef>
              <a:buClr>
                <a:srgbClr val="FF0000"/>
              </a:buClr>
            </a:pPr>
            <a:r>
              <a:rPr lang="en-US" sz="2400" dirty="0"/>
              <a:t>W</a:t>
            </a:r>
            <a:r>
              <a:rPr lang="en-US" sz="2400" dirty="0" smtClean="0"/>
              <a:t>e </a:t>
            </a:r>
            <a:r>
              <a:rPr lang="en-US" sz="2400" dirty="0"/>
              <a:t>have shown consistently, with multiple measures assessing </a:t>
            </a:r>
            <a:r>
              <a:rPr lang="en-US" sz="2400" dirty="0" smtClean="0"/>
              <a:t>pain and stiffness</a:t>
            </a:r>
            <a:r>
              <a:rPr lang="en-US" sz="2400" dirty="0"/>
              <a:t>, that </a:t>
            </a:r>
            <a:r>
              <a:rPr lang="en-US" sz="2400" dirty="0" smtClean="0"/>
              <a:t>true acupuncture </a:t>
            </a:r>
            <a:r>
              <a:rPr lang="en-US" sz="2400" dirty="0"/>
              <a:t>generated better outcomes </a:t>
            </a:r>
            <a:r>
              <a:rPr lang="en-US" sz="2400" dirty="0" smtClean="0"/>
              <a:t>than </a:t>
            </a:r>
            <a:r>
              <a:rPr lang="en-US" sz="2400" dirty="0"/>
              <a:t>either </a:t>
            </a:r>
            <a:r>
              <a:rPr lang="en-US" sz="2400" dirty="0" smtClean="0"/>
              <a:t>control group in a large multicenter randomized controlled trial.</a:t>
            </a:r>
          </a:p>
          <a:p>
            <a:pPr>
              <a:lnSpc>
                <a:spcPct val="100000"/>
              </a:lnSpc>
              <a:spcBef>
                <a:spcPts val="1600"/>
              </a:spcBef>
              <a:buClr>
                <a:srgbClr val="FF0000"/>
              </a:buClr>
            </a:pPr>
            <a:r>
              <a:rPr lang="en-US" sz="2400" dirty="0"/>
              <a:t>T</a:t>
            </a:r>
            <a:r>
              <a:rPr lang="en-US" sz="2400" dirty="0" smtClean="0"/>
              <a:t>ransitioning from twice-a-week to once-a-week acupuncture maintained the effect of the intervention.</a:t>
            </a:r>
          </a:p>
          <a:p>
            <a:pPr>
              <a:lnSpc>
                <a:spcPct val="100000"/>
              </a:lnSpc>
              <a:spcBef>
                <a:spcPts val="1600"/>
              </a:spcBef>
              <a:buClr>
                <a:srgbClr val="FF0000"/>
              </a:buClr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intervention effects persisted </a:t>
            </a:r>
            <a:r>
              <a:rPr lang="en-US" sz="2400" dirty="0" smtClean="0"/>
              <a:t>12 weeks following </a:t>
            </a:r>
            <a:r>
              <a:rPr lang="en-US" sz="2400" dirty="0"/>
              <a:t>completion of the </a:t>
            </a:r>
            <a:r>
              <a:rPr lang="en-US" sz="2400" dirty="0" smtClean="0"/>
              <a:t>intervention.</a:t>
            </a:r>
          </a:p>
          <a:p>
            <a:pPr>
              <a:lnSpc>
                <a:spcPct val="100000"/>
              </a:lnSpc>
              <a:spcBef>
                <a:spcPts val="1600"/>
              </a:spcBef>
              <a:buClr>
                <a:srgbClr val="FF0000"/>
              </a:buClr>
            </a:pPr>
            <a:r>
              <a:rPr lang="en-US" sz="2400" dirty="0" smtClean="0">
                <a:ea typeface="MS PGothic" charset="0"/>
              </a:rPr>
              <a:t>The toxicity of the intervention was minimal and limited to grade 1 bruising.</a:t>
            </a:r>
          </a:p>
        </p:txBody>
      </p:sp>
      <p:sp>
        <p:nvSpPr>
          <p:cNvPr id="9" name="Rectangle 8"/>
          <p:cNvSpPr/>
          <p:nvPr/>
        </p:nvSpPr>
        <p:spPr>
          <a:xfrm>
            <a:off x="3352800" y="99945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San Antonio Breast Cancer Symposium, December 5-9, 2017</a:t>
            </a:r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638" y="6648390"/>
            <a:ext cx="11811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This presentation is the intellectual property of the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presenter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. </a:t>
            </a:r>
            <a:r>
              <a:rPr lang="en-US" sz="80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Contact her at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  <a:hlinkClick r:id="rId4"/>
              </a:rPr>
              <a:t>dlh23@columbia.edu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for 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permission to reprint and/or distribute.</a:t>
            </a:r>
            <a:endParaRPr lang="en-US" sz="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58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90678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1D399B"/>
                </a:solidFill>
                <a:latin typeface="+mn-lt"/>
              </a:rPr>
              <a:t>CLINICAL IMPLICATIONS</a:t>
            </a:r>
            <a:endParaRPr lang="en-US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568" y="0"/>
            <a:ext cx="1676400" cy="1066800"/>
          </a:xfrm>
          <a:prstGeom prst="rect">
            <a:avLst/>
          </a:prstGeom>
        </p:spPr>
      </p:pic>
      <p:pic>
        <p:nvPicPr>
          <p:cNvPr id="6" name="Picture 2" descr="Image result for nyp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131050"/>
            <a:ext cx="3276600" cy="65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95400" y="1905000"/>
            <a:ext cx="8683625" cy="4055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charset="2"/>
              <a:buChar char="§"/>
            </a:pPr>
            <a:endParaRPr lang="en-US" sz="2000" dirty="0">
              <a:ea typeface="MS P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90600" y="1477962"/>
            <a:ext cx="9753600" cy="43236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600"/>
              </a:spcBef>
              <a:buClr>
                <a:srgbClr val="FF0000"/>
              </a:buClr>
            </a:pPr>
            <a:r>
              <a:rPr lang="en-US" sz="2400" dirty="0" smtClean="0">
                <a:ea typeface="MS PGothic" charset="0"/>
              </a:rPr>
              <a:t>Acupuncture provides a non-pharmacologic option that can improve symptoms and possibly increase AI adherence + subsequent BC outcomes.</a:t>
            </a:r>
          </a:p>
          <a:p>
            <a:pPr>
              <a:lnSpc>
                <a:spcPct val="100000"/>
              </a:lnSpc>
              <a:spcBef>
                <a:spcPts val="1600"/>
              </a:spcBef>
              <a:buClr>
                <a:srgbClr val="FF0000"/>
              </a:buClr>
            </a:pPr>
            <a:r>
              <a:rPr lang="en-US" sz="2400" dirty="0" smtClean="0">
                <a:ea typeface="MS PGothic" charset="0"/>
              </a:rPr>
              <a:t>For patients reluctant to take a prescription medication, that can result in other side effects, acupuncture provides a safe and effective alternative.</a:t>
            </a:r>
          </a:p>
          <a:p>
            <a:pPr>
              <a:lnSpc>
                <a:spcPct val="100000"/>
              </a:lnSpc>
              <a:spcBef>
                <a:spcPts val="1600"/>
              </a:spcBef>
              <a:buClr>
                <a:srgbClr val="FF0000"/>
              </a:buClr>
            </a:pPr>
            <a:r>
              <a:rPr lang="en-US" sz="2400" dirty="0" smtClean="0">
                <a:ea typeface="MS PGothic" charset="0"/>
              </a:rPr>
              <a:t>Identification of non-opioid options for pain control is a public health priority.</a:t>
            </a:r>
          </a:p>
          <a:p>
            <a:pPr>
              <a:lnSpc>
                <a:spcPct val="100000"/>
              </a:lnSpc>
              <a:spcBef>
                <a:spcPts val="1600"/>
              </a:spcBef>
              <a:buClr>
                <a:srgbClr val="FF0000"/>
              </a:buClr>
            </a:pPr>
            <a:r>
              <a:rPr lang="en-US" sz="2400" dirty="0" smtClean="0">
                <a:ea typeface="MS PGothic" charset="0"/>
              </a:rPr>
              <a:t>The cost of the 12-week (18 session) intervention was ~ $1,250 ($65-$75/session) and we feel there is now sufficient evidence to support insurance coverage of acupuncture for AI arthralgia.</a:t>
            </a:r>
          </a:p>
        </p:txBody>
      </p:sp>
      <p:sp>
        <p:nvSpPr>
          <p:cNvPr id="9" name="Rectangle 8"/>
          <p:cNvSpPr/>
          <p:nvPr/>
        </p:nvSpPr>
        <p:spPr>
          <a:xfrm>
            <a:off x="3352800" y="99945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San Antonio Breast Cancer Symposium, December 5-9, 2017</a:t>
            </a:r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638" y="6648390"/>
            <a:ext cx="11811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This presentation is the intellectual property of the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presenter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. </a:t>
            </a:r>
            <a:r>
              <a:rPr lang="en-US" sz="80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Contact her at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  <a:hlinkClick r:id="rId4"/>
              </a:rPr>
              <a:t>dlh23@columbia.edu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for 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permission to reprint and/or distribute.</a:t>
            </a:r>
            <a:endParaRPr lang="en-US" sz="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00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9067800" cy="1325563"/>
          </a:xfrm>
        </p:spPr>
        <p:txBody>
          <a:bodyPr/>
          <a:lstStyle/>
          <a:p>
            <a:r>
              <a:rPr lang="en-US" b="1" dirty="0">
                <a:solidFill>
                  <a:srgbClr val="1D399B"/>
                </a:solidFill>
                <a:latin typeface="+mn-lt"/>
              </a:rPr>
              <a:t>BACKGROUND</a:t>
            </a:r>
            <a:endParaRPr lang="en-US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568" y="0"/>
            <a:ext cx="1676400" cy="1066800"/>
          </a:xfrm>
          <a:prstGeom prst="rect">
            <a:avLst/>
          </a:prstGeom>
        </p:spPr>
      </p:pic>
      <p:pic>
        <p:nvPicPr>
          <p:cNvPr id="6" name="Picture 2" descr="Image result for nyp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131050"/>
            <a:ext cx="3276600" cy="65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95400" y="1905000"/>
            <a:ext cx="8683625" cy="4055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charset="2"/>
              <a:buChar char="§"/>
            </a:pPr>
            <a:endParaRPr lang="en-US" sz="2000" dirty="0">
              <a:ea typeface="MS P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14400" y="1371600"/>
            <a:ext cx="9064625" cy="38630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600"/>
              </a:spcBef>
              <a:buClr>
                <a:srgbClr val="FF0000"/>
              </a:buClr>
            </a:pPr>
            <a:r>
              <a:rPr lang="en-US" sz="2600" dirty="0" smtClean="0">
                <a:ea typeface="MS PGothic" charset="0"/>
              </a:rPr>
              <a:t>Despite the efficacy of aromatase inhibitors, many patients suffer from joint side effects &gt; leading to non-compliance.</a:t>
            </a:r>
          </a:p>
          <a:p>
            <a:pPr>
              <a:lnSpc>
                <a:spcPct val="100000"/>
              </a:lnSpc>
              <a:spcBef>
                <a:spcPts val="1600"/>
              </a:spcBef>
              <a:buClr>
                <a:srgbClr val="FF0000"/>
              </a:buClr>
            </a:pPr>
            <a:r>
              <a:rPr lang="en-US" sz="2600" dirty="0" smtClean="0">
                <a:ea typeface="MS PGothic" charset="0"/>
              </a:rPr>
              <a:t>Compliance to AI’s is associated with improved disease-free survival.</a:t>
            </a:r>
          </a:p>
          <a:p>
            <a:pPr>
              <a:lnSpc>
                <a:spcPct val="100000"/>
              </a:lnSpc>
              <a:spcBef>
                <a:spcPts val="1600"/>
              </a:spcBef>
              <a:buClr>
                <a:srgbClr val="FF0000"/>
              </a:buClr>
            </a:pPr>
            <a:r>
              <a:rPr lang="en-US" sz="2600" dirty="0" smtClean="0">
                <a:ea typeface="MS PGothic" charset="0"/>
              </a:rPr>
              <a:t>Acupuncture is a popular non-pharmacologic modality for the treatment of a variety of medical conditions.</a:t>
            </a:r>
          </a:p>
          <a:p>
            <a:pPr>
              <a:lnSpc>
                <a:spcPct val="100000"/>
              </a:lnSpc>
              <a:spcBef>
                <a:spcPts val="1600"/>
              </a:spcBef>
              <a:buClr>
                <a:srgbClr val="FF0000"/>
              </a:buClr>
            </a:pPr>
            <a:r>
              <a:rPr lang="en-US" sz="2600" dirty="0" smtClean="0">
                <a:ea typeface="MS PGothic" charset="0"/>
              </a:rPr>
              <a:t>Several small studies have suggested acupuncture may be beneficial for AI-</a:t>
            </a:r>
            <a:r>
              <a:rPr lang="en-US" sz="2600" dirty="0" err="1" smtClean="0">
                <a:ea typeface="MS PGothic" charset="0"/>
              </a:rPr>
              <a:t>arthralgias</a:t>
            </a:r>
            <a:r>
              <a:rPr lang="en-US" sz="2600" dirty="0">
                <a:ea typeface="MS PGothic" charset="0"/>
              </a:rPr>
              <a:t>;</a:t>
            </a:r>
            <a:r>
              <a:rPr lang="en-US" sz="2600" dirty="0" smtClean="0">
                <a:ea typeface="MS PGothic" charset="0"/>
              </a:rPr>
              <a:t> however others have shown no benefit</a:t>
            </a:r>
            <a:r>
              <a:rPr lang="en-US" sz="2600" dirty="0" smtClean="0">
                <a:ea typeface="MS PGothic" charset="0"/>
              </a:rPr>
              <a:t>.</a:t>
            </a:r>
            <a:endParaRPr lang="en-US" sz="2600" dirty="0" smtClean="0">
              <a:ea typeface="MS PGothic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210800" y="5257800"/>
            <a:ext cx="1968231" cy="725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98000"/>
              </a:lnSpc>
              <a:buClr>
                <a:srgbClr val="000000"/>
              </a:buClr>
              <a:buSzPct val="45000"/>
            </a:pPr>
            <a:r>
              <a:rPr lang="en-GB" sz="1400" dirty="0" smtClean="0"/>
              <a:t>Hershman, DL. JCO,2008</a:t>
            </a:r>
          </a:p>
          <a:p>
            <a:pPr algn="r">
              <a:lnSpc>
                <a:spcPct val="98000"/>
              </a:lnSpc>
              <a:buClr>
                <a:srgbClr val="000000"/>
              </a:buClr>
              <a:buSzPct val="45000"/>
            </a:pPr>
            <a:r>
              <a:rPr lang="en-GB" sz="1400" dirty="0" err="1" smtClean="0"/>
              <a:t>Chrigwin</a:t>
            </a:r>
            <a:r>
              <a:rPr lang="en-GB" sz="1400" dirty="0" smtClean="0"/>
              <a:t>. JH. JCO, 2016</a:t>
            </a:r>
          </a:p>
          <a:p>
            <a:pPr algn="r">
              <a:lnSpc>
                <a:spcPct val="98000"/>
              </a:lnSpc>
              <a:buClr>
                <a:srgbClr val="000000"/>
              </a:buClr>
              <a:buSzPct val="45000"/>
            </a:pPr>
            <a:r>
              <a:rPr lang="en-GB" sz="1400" dirty="0" smtClean="0"/>
              <a:t>Crew, KD. JCO, 2010</a:t>
            </a:r>
            <a:endParaRPr lang="en-GB" sz="1400" dirty="0"/>
          </a:p>
        </p:txBody>
      </p:sp>
      <p:sp>
        <p:nvSpPr>
          <p:cNvPr id="10" name="Rectangle 9"/>
          <p:cNvSpPr/>
          <p:nvPr/>
        </p:nvSpPr>
        <p:spPr>
          <a:xfrm>
            <a:off x="3352800" y="99945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San Antonio Breast Cancer Symposium, December 5-9, 2017</a:t>
            </a:r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5638" y="6648390"/>
            <a:ext cx="11811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This presentation is the intellectual property of the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presenter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. </a:t>
            </a:r>
            <a:r>
              <a:rPr lang="en-US" sz="80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Contact her at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  <a:hlinkClick r:id="rId4"/>
              </a:rPr>
              <a:t>dlh23@columbia.edu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for 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permission to reprint and/or distribute.</a:t>
            </a:r>
            <a:endParaRPr lang="en-US" sz="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10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90678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1D399B"/>
                </a:solidFill>
                <a:latin typeface="+mn-lt"/>
              </a:rPr>
              <a:t>STUDY DESIGN</a:t>
            </a:r>
            <a:endParaRPr lang="en-US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568" y="0"/>
            <a:ext cx="1676400" cy="1066800"/>
          </a:xfrm>
          <a:prstGeom prst="rect">
            <a:avLst/>
          </a:prstGeom>
        </p:spPr>
      </p:pic>
      <p:pic>
        <p:nvPicPr>
          <p:cNvPr id="6" name="Picture 2" descr="Image result for nyp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131050"/>
            <a:ext cx="3276600" cy="65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95400" y="1905000"/>
            <a:ext cx="8683625" cy="4055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charset="2"/>
              <a:buChar char="§"/>
            </a:pPr>
            <a:endParaRPr lang="en-US" sz="2000" dirty="0">
              <a:ea typeface="MS PGothic" charset="0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241586138"/>
              </p:ext>
            </p:extLst>
          </p:nvPr>
        </p:nvGraphicFramePr>
        <p:xfrm>
          <a:off x="509336" y="751750"/>
          <a:ext cx="108966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22514" y="2438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19400" y="3135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22514" y="3962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68372" y="850092"/>
            <a:ext cx="120097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PRIMARY</a:t>
            </a:r>
            <a:br>
              <a:rPr lang="en-US" b="1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ENDPOINT</a:t>
            </a:r>
            <a:endParaRPr lang="en-US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 flipH="1">
            <a:off x="5850955" y="1477963"/>
            <a:ext cx="168845" cy="4270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559070" y="5448300"/>
            <a:ext cx="9015984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5263634"/>
            <a:ext cx="1873270" cy="369332"/>
          </a:xfrm>
          <a:prstGeom prst="rect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Assessment Week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559070" y="5257800"/>
            <a:ext cx="0" cy="381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943600" y="5257800"/>
            <a:ext cx="0" cy="381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915400" y="5257800"/>
            <a:ext cx="0" cy="381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1582400" y="5257800"/>
            <a:ext cx="0" cy="381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06670" y="5574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94314" y="5574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07605" y="55742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1392296" y="55742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24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10259568" y="5448300"/>
            <a:ext cx="1371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10134600" y="5257800"/>
            <a:ext cx="152400" cy="457200"/>
            <a:chOff x="9906000" y="5257800"/>
            <a:chExt cx="152400" cy="45720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9906000" y="5257800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9906000" y="5410200"/>
              <a:ext cx="152400" cy="1640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9906000" y="5574268"/>
              <a:ext cx="152400" cy="1407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0287000" y="5257800"/>
            <a:ext cx="152400" cy="457200"/>
            <a:chOff x="9906000" y="5257800"/>
            <a:chExt cx="152400" cy="45720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9906000" y="5257800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9906000" y="5410200"/>
              <a:ext cx="152400" cy="1640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9906000" y="5574268"/>
              <a:ext cx="152400" cy="1407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/>
          <p:cNvSpPr/>
          <p:nvPr/>
        </p:nvSpPr>
        <p:spPr>
          <a:xfrm>
            <a:off x="3352800" y="99945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San Antonio Breast Cancer Symposium, December 5-9, 2017</a:t>
            </a:r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95638" y="6648390"/>
            <a:ext cx="11811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This presentation is the intellectual property of the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presenter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. </a:t>
            </a:r>
            <a:r>
              <a:rPr lang="en-US" sz="80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Contact her at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  <a:hlinkClick r:id="rId9"/>
              </a:rPr>
              <a:t>dlh23@columbia.edu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for 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permission to reprint and/or distribute.</a:t>
            </a:r>
            <a:endParaRPr lang="en-US" sz="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6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90678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1D399B"/>
                </a:solidFill>
                <a:latin typeface="+mn-lt"/>
              </a:rPr>
              <a:t>ELIGIBILITY</a:t>
            </a:r>
            <a:endParaRPr lang="en-US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568" y="0"/>
            <a:ext cx="1676400" cy="1066800"/>
          </a:xfrm>
          <a:prstGeom prst="rect">
            <a:avLst/>
          </a:prstGeom>
        </p:spPr>
      </p:pic>
      <p:pic>
        <p:nvPicPr>
          <p:cNvPr id="6" name="Picture 2" descr="Image result for nyp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131050"/>
            <a:ext cx="3276600" cy="65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95400" y="1905000"/>
            <a:ext cx="8683625" cy="4055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charset="2"/>
              <a:buChar char="§"/>
            </a:pPr>
            <a:endParaRPr lang="en-US" sz="2000" dirty="0">
              <a:ea typeface="MS P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52500" y="1342384"/>
            <a:ext cx="9601200" cy="4706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600"/>
              </a:spcBef>
              <a:buClr>
                <a:srgbClr val="FF0000"/>
              </a:buClr>
            </a:pPr>
            <a:r>
              <a:rPr lang="en-US" sz="2600" dirty="0" smtClean="0"/>
              <a:t>Stage 1-3 hormone sensitive breast cancer</a:t>
            </a:r>
          </a:p>
          <a:p>
            <a:pPr>
              <a:lnSpc>
                <a:spcPct val="100000"/>
              </a:lnSpc>
              <a:spcBef>
                <a:spcPts val="1600"/>
              </a:spcBef>
              <a:buClr>
                <a:srgbClr val="FF0000"/>
              </a:buClr>
            </a:pPr>
            <a:r>
              <a:rPr lang="en-US" sz="2600" dirty="0" smtClean="0"/>
              <a:t>Third-generation </a:t>
            </a:r>
            <a:r>
              <a:rPr lang="en-US" sz="2600" dirty="0"/>
              <a:t>AI for at least 30 days prior to </a:t>
            </a:r>
            <a:r>
              <a:rPr lang="en-US" sz="2600" dirty="0" smtClean="0"/>
              <a:t>registration</a:t>
            </a:r>
          </a:p>
          <a:p>
            <a:pPr>
              <a:lnSpc>
                <a:spcPct val="100000"/>
              </a:lnSpc>
              <a:spcBef>
                <a:spcPts val="1600"/>
              </a:spcBef>
              <a:buClr>
                <a:srgbClr val="FF0000"/>
              </a:buClr>
            </a:pPr>
            <a:r>
              <a:rPr lang="en-US" sz="2600" dirty="0"/>
              <a:t>S</a:t>
            </a:r>
            <a:r>
              <a:rPr lang="en-US" sz="2600" dirty="0" smtClean="0"/>
              <a:t>core </a:t>
            </a:r>
            <a:r>
              <a:rPr lang="en-US" sz="2600" dirty="0"/>
              <a:t>of </a:t>
            </a:r>
            <a:r>
              <a:rPr lang="en-US" sz="2600" u="sng" dirty="0"/>
              <a:t>&gt;</a:t>
            </a:r>
            <a:r>
              <a:rPr lang="en-US" sz="2600" dirty="0"/>
              <a:t>3 (range, 0-10) on the worst pain item of the </a:t>
            </a:r>
            <a:r>
              <a:rPr lang="en-US" sz="2600" dirty="0" smtClean="0"/>
              <a:t>BPI </a:t>
            </a:r>
          </a:p>
          <a:p>
            <a:pPr>
              <a:lnSpc>
                <a:spcPct val="100000"/>
              </a:lnSpc>
              <a:spcBef>
                <a:spcPts val="1600"/>
              </a:spcBef>
              <a:buClr>
                <a:srgbClr val="FF0000"/>
              </a:buClr>
            </a:pPr>
            <a:r>
              <a:rPr lang="en-US" sz="2600" dirty="0" smtClean="0"/>
              <a:t>Symptoms started </a:t>
            </a:r>
            <a:r>
              <a:rPr lang="en-US" sz="2600" dirty="0"/>
              <a:t>or increased since starting </a:t>
            </a:r>
            <a:r>
              <a:rPr lang="en-US" sz="2600" dirty="0" smtClean="0"/>
              <a:t>AI</a:t>
            </a:r>
          </a:p>
          <a:p>
            <a:pPr>
              <a:lnSpc>
                <a:spcPct val="100000"/>
              </a:lnSpc>
              <a:spcBef>
                <a:spcPts val="1600"/>
              </a:spcBef>
              <a:buClr>
                <a:srgbClr val="FF0000"/>
              </a:buClr>
            </a:pPr>
            <a:r>
              <a:rPr lang="en-US" sz="2600" dirty="0" smtClean="0"/>
              <a:t>No opioids or corticosteroid and no alternative/physical therapy for </a:t>
            </a:r>
            <a:r>
              <a:rPr lang="en-US" sz="2600" dirty="0"/>
              <a:t>the treatment of joint </a:t>
            </a:r>
            <a:r>
              <a:rPr lang="en-US" sz="2600" dirty="0" smtClean="0"/>
              <a:t>pain within </a:t>
            </a:r>
            <a:r>
              <a:rPr lang="en-US" sz="2600" dirty="0"/>
              <a:t>28 days prior to </a:t>
            </a:r>
            <a:r>
              <a:rPr lang="en-US" sz="2600" dirty="0" smtClean="0"/>
              <a:t>registration </a:t>
            </a:r>
          </a:p>
          <a:p>
            <a:pPr>
              <a:lnSpc>
                <a:spcPct val="100000"/>
              </a:lnSpc>
              <a:spcBef>
                <a:spcPts val="1600"/>
              </a:spcBef>
              <a:buClr>
                <a:srgbClr val="FF0000"/>
              </a:buClr>
            </a:pPr>
            <a:r>
              <a:rPr lang="en-US" sz="2600" dirty="0"/>
              <a:t>No prior acupuncture treatment for joint symptoms at any time, but allowed for other reasons &gt;12 months </a:t>
            </a:r>
            <a:r>
              <a:rPr lang="en-US" sz="2600" dirty="0" smtClean="0"/>
              <a:t>prior</a:t>
            </a:r>
            <a:endParaRPr lang="en-US" sz="2600" dirty="0"/>
          </a:p>
        </p:txBody>
      </p:sp>
      <p:sp>
        <p:nvSpPr>
          <p:cNvPr id="9" name="Rectangle 8"/>
          <p:cNvSpPr/>
          <p:nvPr/>
        </p:nvSpPr>
        <p:spPr>
          <a:xfrm>
            <a:off x="3352800" y="99945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San Antonio Breast Cancer Symposium, December 5-9, 2017</a:t>
            </a:r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638" y="6648390"/>
            <a:ext cx="11811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This presentation is the intellectual property of the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presenter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. </a:t>
            </a:r>
            <a:r>
              <a:rPr lang="en-US" sz="80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Contact her at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  <a:hlinkClick r:id="rId4"/>
              </a:rPr>
              <a:t>dlh23@columbia.edu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for 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permission to reprint and/or distribute.</a:t>
            </a:r>
            <a:endParaRPr lang="en-US" sz="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59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7"/>
            <a:ext cx="8915400" cy="1020763"/>
          </a:xfrm>
        </p:spPr>
        <p:txBody>
          <a:bodyPr/>
          <a:lstStyle/>
          <a:p>
            <a:r>
              <a:rPr lang="en-US" b="1" dirty="0" smtClean="0">
                <a:solidFill>
                  <a:srgbClr val="1D399B"/>
                </a:solidFill>
                <a:latin typeface="+mn-lt"/>
              </a:rPr>
              <a:t>INTERVENTION</a:t>
            </a:r>
            <a:endParaRPr lang="en-US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568" y="0"/>
            <a:ext cx="1676400" cy="1066800"/>
          </a:xfrm>
          <a:prstGeom prst="rect">
            <a:avLst/>
          </a:prstGeom>
        </p:spPr>
      </p:pic>
      <p:pic>
        <p:nvPicPr>
          <p:cNvPr id="6" name="Picture 2" descr="Image result for nyp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131050"/>
            <a:ext cx="3276600" cy="65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95400" y="1905000"/>
            <a:ext cx="8683625" cy="4055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charset="2"/>
              <a:buChar char="§"/>
            </a:pPr>
            <a:endParaRPr lang="en-US" sz="2000" dirty="0">
              <a:ea typeface="MS P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66800" y="1143000"/>
            <a:ext cx="9601200" cy="49885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FF0000"/>
              </a:buClr>
            </a:pPr>
            <a:r>
              <a:rPr lang="en-US" sz="2600" b="1" dirty="0" smtClean="0">
                <a:ea typeface="MS PGothic" charset="0"/>
              </a:rPr>
              <a:t>True Acupuncture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</a:pPr>
            <a:r>
              <a:rPr lang="en-US" dirty="0"/>
              <a:t>S</a:t>
            </a:r>
            <a:r>
              <a:rPr lang="en-US" dirty="0" smtClean="0"/>
              <a:t>tandard </a:t>
            </a:r>
            <a:r>
              <a:rPr lang="en-US" dirty="0"/>
              <a:t>Traditional Chinese Medicine point prescription </a:t>
            </a:r>
            <a:r>
              <a:rPr lang="en-US" dirty="0" smtClean="0"/>
              <a:t>to reduce </a:t>
            </a:r>
            <a:r>
              <a:rPr lang="en-US" dirty="0"/>
              <a:t>pain and decrease </a:t>
            </a:r>
            <a:r>
              <a:rPr lang="en-US" dirty="0" smtClean="0"/>
              <a:t>stress (30-45 min per session) </a:t>
            </a:r>
          </a:p>
          <a:p>
            <a:pPr lvl="1">
              <a:lnSpc>
                <a:spcPct val="100000"/>
              </a:lnSpc>
              <a:buClr>
                <a:srgbClr val="FF0000"/>
              </a:buClr>
            </a:pPr>
            <a:r>
              <a:rPr lang="en-US" dirty="0" smtClean="0"/>
              <a:t>Full body, auricular and joint-specific acupuncture protocol </a:t>
            </a:r>
            <a:r>
              <a:rPr lang="en-US" dirty="0"/>
              <a:t>tailored to </a:t>
            </a:r>
            <a:r>
              <a:rPr lang="en-US" dirty="0" smtClean="0"/>
              <a:t>the most </a:t>
            </a:r>
            <a:r>
              <a:rPr lang="en-US" dirty="0"/>
              <a:t>painful </a:t>
            </a:r>
            <a:r>
              <a:rPr lang="en-US" dirty="0" smtClean="0"/>
              <a:t>joints </a:t>
            </a:r>
          </a:p>
          <a:p>
            <a:pPr>
              <a:lnSpc>
                <a:spcPct val="100000"/>
              </a:lnSpc>
              <a:buClr>
                <a:srgbClr val="FF0000"/>
              </a:buClr>
            </a:pPr>
            <a:r>
              <a:rPr lang="en-US" sz="2600" b="1" dirty="0" smtClean="0">
                <a:ea typeface="MS PGothic" charset="0"/>
              </a:rPr>
              <a:t>Sham Acupuncture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</a:pPr>
            <a:r>
              <a:rPr lang="en-US" dirty="0"/>
              <a:t>S</a:t>
            </a:r>
            <a:r>
              <a:rPr lang="en-US" dirty="0" smtClean="0"/>
              <a:t>hallow </a:t>
            </a:r>
            <a:r>
              <a:rPr lang="en-US" dirty="0"/>
              <a:t>needle insertion utilizing thin and short needles at non-acupuncture </a:t>
            </a:r>
            <a:r>
              <a:rPr lang="en-US" dirty="0" smtClean="0"/>
              <a:t>points</a:t>
            </a:r>
          </a:p>
          <a:p>
            <a:pPr lvl="1">
              <a:lnSpc>
                <a:spcPct val="100000"/>
              </a:lnSpc>
              <a:buClr>
                <a:srgbClr val="FF0000"/>
              </a:buClr>
            </a:pPr>
            <a:r>
              <a:rPr lang="en-US" dirty="0" smtClean="0"/>
              <a:t>Four standardized points, auricular sham and joint-specific </a:t>
            </a:r>
            <a:r>
              <a:rPr lang="en-US" dirty="0"/>
              <a:t>sham point protocols </a:t>
            </a:r>
            <a:r>
              <a:rPr lang="en-US" dirty="0" smtClean="0"/>
              <a:t>within </a:t>
            </a:r>
            <a:r>
              <a:rPr lang="en-US" dirty="0"/>
              <a:t>the proximity of the specified anatomic </a:t>
            </a:r>
            <a:r>
              <a:rPr lang="en-US" dirty="0" smtClean="0"/>
              <a:t>area</a:t>
            </a:r>
          </a:p>
          <a:p>
            <a:pPr>
              <a:lnSpc>
                <a:spcPct val="100000"/>
              </a:lnSpc>
              <a:buClr>
                <a:srgbClr val="FF0000"/>
              </a:buClr>
            </a:pPr>
            <a:r>
              <a:rPr lang="en-US" sz="2600" b="1" dirty="0" smtClean="0"/>
              <a:t>Wait List Control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</a:pPr>
            <a:r>
              <a:rPr lang="en-US" dirty="0" smtClean="0"/>
              <a:t>True acupuncture offered after 24 weeks</a:t>
            </a:r>
            <a:r>
              <a:rPr lang="en-US" dirty="0"/>
              <a:t>  </a:t>
            </a:r>
            <a:endParaRPr lang="en-US" dirty="0" smtClean="0">
              <a:ea typeface="MS PGothic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283824" y="5611823"/>
            <a:ext cx="1589859" cy="3034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98000"/>
              </a:lnSpc>
              <a:buClr>
                <a:srgbClr val="000000"/>
              </a:buClr>
              <a:buSzPct val="45000"/>
            </a:pPr>
            <a:r>
              <a:rPr lang="en-GB" sz="1400" dirty="0" smtClean="0"/>
              <a:t>Crew, KD. JCO,2010</a:t>
            </a:r>
            <a:endParaRPr lang="en-GB" sz="1400" dirty="0"/>
          </a:p>
        </p:txBody>
      </p:sp>
      <p:sp>
        <p:nvSpPr>
          <p:cNvPr id="9" name="Rectangle 8"/>
          <p:cNvSpPr/>
          <p:nvPr/>
        </p:nvSpPr>
        <p:spPr>
          <a:xfrm>
            <a:off x="3352800" y="99945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San Antonio Breast Cancer Symposium, December 5-9, 2017</a:t>
            </a:r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5638" y="6648390"/>
            <a:ext cx="11811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This presentation is the intellectual property of the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presenter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. </a:t>
            </a:r>
            <a:r>
              <a:rPr lang="en-US" sz="80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Contact her at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  <a:hlinkClick r:id="rId4"/>
              </a:rPr>
              <a:t>dlh23@columbia.edu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for 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permission to reprint and/or distribute.</a:t>
            </a:r>
            <a:endParaRPr lang="en-US" sz="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2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90678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1D399B"/>
                </a:solidFill>
                <a:latin typeface="+mn-lt"/>
              </a:rPr>
              <a:t>PATIENT CHARACTERISTICS</a:t>
            </a:r>
            <a:endParaRPr lang="en-US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568" y="0"/>
            <a:ext cx="1676400" cy="1066800"/>
          </a:xfrm>
          <a:prstGeom prst="rect">
            <a:avLst/>
          </a:prstGeom>
        </p:spPr>
      </p:pic>
      <p:pic>
        <p:nvPicPr>
          <p:cNvPr id="6" name="Picture 2" descr="Image result for nyp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131050"/>
            <a:ext cx="3276600" cy="65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95400" y="1905000"/>
            <a:ext cx="8683625" cy="4055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charset="2"/>
              <a:buChar char="§"/>
            </a:pPr>
            <a:endParaRPr lang="en-US" sz="2000" dirty="0">
              <a:ea typeface="MS PGothic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786500"/>
              </p:ext>
            </p:extLst>
          </p:nvPr>
        </p:nvGraphicFramePr>
        <p:xfrm>
          <a:off x="609600" y="1371596"/>
          <a:ext cx="10972799" cy="441960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8084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37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302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024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3024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2912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3024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3024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3024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5536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(n=226)</a:t>
                      </a:r>
                      <a:endParaRPr lang="en-US" sz="18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True Acupuncture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(n=110)</a:t>
                      </a:r>
                      <a:endParaRPr lang="en-US" sz="18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Sham Acupuncture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(n=59)</a:t>
                      </a:r>
                      <a:endParaRPr lang="en-US" sz="18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Waitlist Control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(n=57)</a:t>
                      </a:r>
                      <a:endParaRPr lang="en-US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1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Age, years</a:t>
                      </a:r>
                      <a:endParaRPr lang="en-US" sz="18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1451">
                <a:tc>
                  <a:txBody>
                    <a:bodyPr/>
                    <a:lstStyle/>
                    <a:p>
                      <a:pPr marL="10350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Median</a:t>
                      </a:r>
                      <a:endParaRPr lang="en-US" sz="18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10350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60.7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10350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60.8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57.0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60.6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1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Hispanic, N (%)</a:t>
                      </a:r>
                      <a:endParaRPr lang="en-US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21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7%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10%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12%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5%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1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Race, N (%)</a:t>
                      </a:r>
                      <a:endParaRPr lang="en-US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1451">
                <a:tc>
                  <a:txBody>
                    <a:bodyPr/>
                    <a:lstStyle/>
                    <a:p>
                      <a:pPr marL="10350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White</a:t>
                      </a:r>
                      <a:endParaRPr lang="en-US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193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88%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88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83%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54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93%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51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91%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1451">
                <a:tc>
                  <a:txBody>
                    <a:bodyPr/>
                    <a:lstStyle/>
                    <a:p>
                      <a:pPr marL="10350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Black </a:t>
                      </a:r>
                      <a:endParaRPr lang="en-US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5%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6%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3%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4%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1451">
                <a:tc>
                  <a:txBody>
                    <a:bodyPr/>
                    <a:lstStyle/>
                    <a:p>
                      <a:pPr marL="10350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Asian</a:t>
                      </a:r>
                      <a:endParaRPr lang="en-US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7%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10%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3%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4%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1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Prior Chemotherapy, N (%)</a:t>
                      </a:r>
                      <a:endParaRPr lang="en-US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111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49%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56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51%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31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53%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24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42%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1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AI </a:t>
                      </a:r>
                      <a:r>
                        <a:rPr lang="en-US" sz="1800" dirty="0">
                          <a:effectLst/>
                        </a:rPr>
                        <a:t>Therapy </a:t>
                      </a:r>
                      <a:r>
                        <a:rPr lang="en-US" sz="1800" dirty="0" smtClean="0">
                          <a:effectLst/>
                        </a:rPr>
                        <a:t>(median </a:t>
                      </a:r>
                      <a:r>
                        <a:rPr lang="en-US" sz="1800" dirty="0" err="1" smtClean="0">
                          <a:effectLst/>
                        </a:rPr>
                        <a:t>yrs</a:t>
                      </a:r>
                      <a:r>
                        <a:rPr lang="en-US" sz="1800" dirty="0" smtClean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1.1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1.0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1.1</a:t>
                      </a:r>
                      <a:endParaRPr lang="en-US" sz="20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1.1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1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Prior Acupuncture, N (%)</a:t>
                      </a:r>
                      <a:endParaRPr lang="en-US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44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19%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17%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22%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21%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1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Baseline Score – BPI WP</a:t>
                      </a:r>
                      <a:endParaRPr lang="en-US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6.84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6.55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charset="0"/>
                          <a:ea typeface="ＭＳ 明朝" charset="-128"/>
                          <a:cs typeface="Times New Roman" charset="0"/>
                        </a:rPr>
                        <a:t>6.48</a:t>
                      </a: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5696" marR="35696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352800" y="99945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San Antonio Breast Cancer Symposium, December 5-9, 2017</a:t>
            </a:r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638" y="6648390"/>
            <a:ext cx="11811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This presentation is the intellectual property of the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presenter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. </a:t>
            </a:r>
            <a:r>
              <a:rPr lang="en-US" sz="80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Contact her at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  <a:hlinkClick r:id="rId4"/>
              </a:rPr>
              <a:t>dlh23@columbia.edu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for 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permission to reprint and/or distribute.</a:t>
            </a:r>
            <a:endParaRPr lang="en-US" sz="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69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90678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1D399B"/>
                </a:solidFill>
                <a:latin typeface="+mn-lt"/>
              </a:rPr>
              <a:t>6-WEEK RESULTS  - WORST PAIN (BPI)</a:t>
            </a:r>
            <a:endParaRPr lang="en-US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568" y="0"/>
            <a:ext cx="1676400" cy="1066800"/>
          </a:xfrm>
          <a:prstGeom prst="rect">
            <a:avLst/>
          </a:prstGeom>
        </p:spPr>
      </p:pic>
      <p:pic>
        <p:nvPicPr>
          <p:cNvPr id="6" name="Picture 2" descr="Image result for nyp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131050"/>
            <a:ext cx="3276600" cy="65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596374"/>
              </p:ext>
            </p:extLst>
          </p:nvPr>
        </p:nvGraphicFramePr>
        <p:xfrm>
          <a:off x="519779" y="1734397"/>
          <a:ext cx="5105401" cy="3759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0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830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393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74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WORST PAIN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Fitted </a:t>
                      </a:r>
                      <a:r>
                        <a:rPr lang="en-US" sz="18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Difference*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P-value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51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True v. Sham</a:t>
                      </a:r>
                      <a:endParaRPr lang="en-US" sz="2000" b="1" dirty="0" smtClean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0.92 (0.20-1.65)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.01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51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True v. Waitlist</a:t>
                      </a:r>
                      <a:endParaRPr lang="en-US" sz="2000" b="1" dirty="0" smtClean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0.96 (0.24-1.67)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.01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951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Sham v. Waitlist</a:t>
                      </a:r>
                      <a:endParaRPr lang="en-US" sz="2000" b="1" dirty="0" smtClean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0.05 (-0.81-0.90)</a:t>
                      </a:r>
                      <a:endParaRPr lang="en-US" sz="2000" b="1" dirty="0" smtClean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.92</a:t>
                      </a:r>
                      <a:endParaRPr lang="en-US" sz="2000" b="1" dirty="0" smtClean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406249825"/>
              </p:ext>
            </p:extLst>
          </p:nvPr>
        </p:nvGraphicFramePr>
        <p:xfrm>
          <a:off x="6400800" y="1905001"/>
          <a:ext cx="5410199" cy="3589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66567" y="1350430"/>
            <a:ext cx="3775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Percent with 2-point change</a:t>
            </a:r>
            <a:endParaRPr lang="en-US" sz="2400" b="1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153400" y="3352800"/>
            <a:ext cx="2872389" cy="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153400" y="2895600"/>
            <a:ext cx="1436194" cy="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9779" y="5565946"/>
            <a:ext cx="510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Corrected for baseline score and study </a:t>
            </a:r>
            <a:r>
              <a:rPr lang="en-US" dirty="0"/>
              <a:t>s</a:t>
            </a:r>
            <a:r>
              <a:rPr lang="en-US" dirty="0" smtClean="0"/>
              <a:t>ite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52800" y="99945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San Antonio Breast Cancer Symposium, December 5-9, 2017</a:t>
            </a:r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5638" y="6648390"/>
            <a:ext cx="11811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This presentation is the intellectual property of the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presenter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. </a:t>
            </a:r>
            <a:r>
              <a:rPr lang="en-US" sz="80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Contact her at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  <a:hlinkClick r:id="rId5"/>
              </a:rPr>
              <a:t>dlh23@columbia.edu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for 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permission to reprint and/or distribute.</a:t>
            </a:r>
            <a:endParaRPr lang="en-US" sz="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9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568" y="0"/>
            <a:ext cx="1676400" cy="1066800"/>
          </a:xfrm>
          <a:prstGeom prst="rect">
            <a:avLst/>
          </a:prstGeom>
        </p:spPr>
      </p:pic>
      <p:pic>
        <p:nvPicPr>
          <p:cNvPr id="6" name="Picture 2" descr="Image result for nyp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131050"/>
            <a:ext cx="3276600" cy="65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352800" y="99945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San Antonio Breast Cancer Symposium, December 5-9, 2017</a:t>
            </a:r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762000"/>
            <a:ext cx="7543800" cy="495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8350"/>
            <a:ext cx="9753600" cy="949450"/>
          </a:xfrm>
        </p:spPr>
        <p:txBody>
          <a:bodyPr/>
          <a:lstStyle/>
          <a:p>
            <a:r>
              <a:rPr lang="en-US" b="1" dirty="0" smtClean="0">
                <a:solidFill>
                  <a:srgbClr val="1D399B"/>
                </a:solidFill>
                <a:latin typeface="+mn-lt"/>
              </a:rPr>
              <a:t>Linear Mixed </a:t>
            </a:r>
            <a:r>
              <a:rPr lang="en-US" b="1" dirty="0">
                <a:solidFill>
                  <a:srgbClr val="1D399B"/>
                </a:solidFill>
                <a:latin typeface="+mn-lt"/>
              </a:rPr>
              <a:t>M</a:t>
            </a:r>
            <a:r>
              <a:rPr lang="en-US" b="1" dirty="0" smtClean="0">
                <a:solidFill>
                  <a:srgbClr val="1D399B"/>
                </a:solidFill>
                <a:latin typeface="+mn-lt"/>
              </a:rPr>
              <a:t>odel - Worst </a:t>
            </a:r>
            <a:r>
              <a:rPr lang="en-US" b="1" dirty="0">
                <a:solidFill>
                  <a:srgbClr val="1D399B"/>
                </a:solidFill>
                <a:latin typeface="+mn-lt"/>
              </a:rPr>
              <a:t>P</a:t>
            </a:r>
            <a:r>
              <a:rPr lang="en-US" b="1" dirty="0" smtClean="0">
                <a:solidFill>
                  <a:srgbClr val="1D399B"/>
                </a:solidFill>
                <a:latin typeface="+mn-lt"/>
              </a:rPr>
              <a:t>ain (BPI)</a:t>
            </a:r>
            <a:endParaRPr lang="en-US" b="1" dirty="0">
              <a:solidFill>
                <a:srgbClr val="1D399B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638" y="6648390"/>
            <a:ext cx="11811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This presentation is the intellectual property of the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presenter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. </a:t>
            </a:r>
            <a:r>
              <a:rPr lang="en-US" sz="80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Contact her at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  <a:hlinkClick r:id="rId5"/>
              </a:rPr>
              <a:t>dlh23@columbia.edu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for 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permission to reprint and/or distribute.</a:t>
            </a:r>
            <a:endParaRPr lang="en-US" sz="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1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90678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1D399B"/>
                </a:solidFill>
                <a:latin typeface="+mn-lt"/>
              </a:rPr>
              <a:t>RESULTS  - Other 6 Week Endpoints</a:t>
            </a:r>
            <a:endParaRPr lang="en-US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568" y="0"/>
            <a:ext cx="1676400" cy="1066800"/>
          </a:xfrm>
          <a:prstGeom prst="rect">
            <a:avLst/>
          </a:prstGeom>
        </p:spPr>
      </p:pic>
      <p:pic>
        <p:nvPicPr>
          <p:cNvPr id="6" name="Picture 2" descr="Image result for nyp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131050"/>
            <a:ext cx="3276600" cy="65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95400" y="1905000"/>
            <a:ext cx="8683625" cy="4055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charset="2"/>
              <a:buChar char="§"/>
            </a:pPr>
            <a:endParaRPr lang="en-US" sz="2000" dirty="0">
              <a:ea typeface="MS PGothic" charset="0"/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89566"/>
              </p:ext>
            </p:extLst>
          </p:nvPr>
        </p:nvGraphicFramePr>
        <p:xfrm>
          <a:off x="330188" y="1267897"/>
          <a:ext cx="5702085" cy="2354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148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40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692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BPI AVERAGE PAIN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Fitted </a:t>
                      </a:r>
                      <a:r>
                        <a:rPr lang="en-US" sz="18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Difference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P-value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75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True v. Sham</a:t>
                      </a:r>
                      <a:endParaRPr lang="en-US" sz="2000" b="1" dirty="0" smtClean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0.60 (</a:t>
                      </a:r>
                      <a:r>
                        <a:rPr lang="en-US" sz="20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0.03, 1.17</a:t>
                      </a:r>
                      <a:r>
                        <a:rPr lang="en-US" sz="20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.04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75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True v. Waitlist</a:t>
                      </a:r>
                      <a:endParaRPr lang="en-US" sz="2000" b="1" dirty="0" smtClean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0.71 (</a:t>
                      </a:r>
                      <a:r>
                        <a:rPr lang="en-US" sz="20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0.15, 1.28</a:t>
                      </a:r>
                      <a:r>
                        <a:rPr lang="en-US" sz="20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.01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01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Sham v. Waitlist</a:t>
                      </a:r>
                      <a:endParaRPr lang="en-US" sz="2000" b="1" dirty="0" smtClean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0.08 (-</a:t>
                      </a:r>
                      <a:r>
                        <a:rPr lang="en-US" sz="20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0.51</a:t>
                      </a:r>
                      <a:r>
                        <a:rPr lang="en-US" sz="2000" b="1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lang="en-US" sz="20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0.68</a:t>
                      </a:r>
                      <a:r>
                        <a:rPr lang="en-US" sz="20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.79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5801089"/>
              </p:ext>
            </p:extLst>
          </p:nvPr>
        </p:nvGraphicFramePr>
        <p:xfrm>
          <a:off x="330188" y="3733802"/>
          <a:ext cx="5702085" cy="22266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031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148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40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363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BPI </a:t>
                      </a:r>
                      <a:r>
                        <a:rPr lang="en-US" sz="1800" b="1" baseline="0" dirty="0" smtClean="0">
                          <a:effectLst/>
                        </a:rPr>
                        <a:t>STIFFNESS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effectLst/>
                        </a:rPr>
                        <a:t>Fitted </a:t>
                      </a:r>
                      <a:r>
                        <a:rPr lang="en-US" sz="1800" b="1" dirty="0" smtClean="0">
                          <a:effectLst/>
                        </a:rPr>
                        <a:t>Difference</a:t>
                      </a:r>
                      <a:endParaRPr lang="en-US" sz="1800" b="1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effectLst/>
                        </a:rPr>
                        <a:t>P-value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01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</a:rPr>
                        <a:t>True v. Sham</a:t>
                      </a:r>
                      <a:endParaRPr lang="en-US" sz="2000" b="1" dirty="0" smtClean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1.00 (</a:t>
                      </a:r>
                      <a:r>
                        <a:rPr lang="en-US" sz="2000" b="1" dirty="0" smtClean="0">
                          <a:effectLst/>
                        </a:rPr>
                        <a:t>0.19, 1.81</a:t>
                      </a:r>
                      <a:r>
                        <a:rPr lang="en-US" sz="2000" b="1" dirty="0">
                          <a:effectLst/>
                        </a:rPr>
                        <a:t>)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.02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01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</a:rPr>
                        <a:t>True v. Waitlist</a:t>
                      </a:r>
                      <a:endParaRPr lang="en-US" sz="2000" b="1" dirty="0" smtClean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1.09 (</a:t>
                      </a:r>
                      <a:r>
                        <a:rPr lang="en-US" sz="2000" b="1" dirty="0" smtClean="0">
                          <a:effectLst/>
                        </a:rPr>
                        <a:t>0.26, 1.92</a:t>
                      </a:r>
                      <a:r>
                        <a:rPr lang="en-US" sz="2000" b="1" dirty="0">
                          <a:effectLst/>
                        </a:rPr>
                        <a:t>)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.01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01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</a:rPr>
                        <a:t>Sham v. Waitlist</a:t>
                      </a:r>
                      <a:endParaRPr lang="en-US" sz="2000" b="1" dirty="0" smtClean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0.17 (-</a:t>
                      </a:r>
                      <a:r>
                        <a:rPr lang="en-US" sz="2000" b="1" dirty="0" smtClean="0">
                          <a:effectLst/>
                        </a:rPr>
                        <a:t>0.62, 0.96</a:t>
                      </a:r>
                      <a:r>
                        <a:rPr lang="en-US" sz="2000" b="1" dirty="0">
                          <a:effectLst/>
                        </a:rPr>
                        <a:t>)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.67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5946287"/>
              </p:ext>
            </p:extLst>
          </p:nvPr>
        </p:nvGraphicFramePr>
        <p:xfrm>
          <a:off x="6172200" y="1267897"/>
          <a:ext cx="5702085" cy="23545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031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164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24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728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WOMAC</a:t>
                      </a:r>
                      <a:endParaRPr lang="en-US" sz="2000" b="1" dirty="0" smtClean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1" dirty="0">
                          <a:effectLst/>
                        </a:rPr>
                        <a:t>Fitted </a:t>
                      </a:r>
                      <a:r>
                        <a:rPr lang="en-US" sz="2000" b="1" dirty="0" smtClean="0">
                          <a:effectLst/>
                        </a:rPr>
                        <a:t>Difference</a:t>
                      </a:r>
                      <a:endParaRPr lang="en-US" sz="2000" b="1" dirty="0" smtClean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1" dirty="0">
                          <a:effectLst/>
                        </a:rPr>
                        <a:t>P-value</a:t>
                      </a:r>
                      <a:endParaRPr lang="en-US" sz="2000" b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05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</a:rPr>
                        <a:t>True v. Sham</a:t>
                      </a:r>
                      <a:endParaRPr lang="en-US" sz="2000" b="1" dirty="0" smtClean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effectLst/>
                        </a:rPr>
                        <a:t>9.27 (3.73, 14.82)</a:t>
                      </a:r>
                      <a:r>
                        <a:rPr lang="en-US" sz="2000" b="1" dirty="0" smtClean="0">
                          <a:effectLst/>
                        </a:rPr>
                        <a:t> </a:t>
                      </a:r>
                      <a:endParaRPr lang="en-US" sz="2000" b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.001</a:t>
                      </a:r>
                      <a:endParaRPr lang="en-US" sz="2000" b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05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</a:rPr>
                        <a:t>True v. Waitlist</a:t>
                      </a:r>
                      <a:endParaRPr lang="en-US" sz="2000" b="1" dirty="0" smtClean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effectLst/>
                        </a:rPr>
                        <a:t>12.18 (6.76, 17.59)</a:t>
                      </a:r>
                      <a:r>
                        <a:rPr lang="en-US" sz="2000" b="1" dirty="0" smtClean="0">
                          <a:effectLst/>
                        </a:rPr>
                        <a:t> </a:t>
                      </a:r>
                      <a:endParaRPr lang="en-US" sz="2000" b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&lt;.0001</a:t>
                      </a:r>
                      <a:endParaRPr lang="en-US" sz="2000" b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05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</a:rPr>
                        <a:t>Sham v. Waitlist</a:t>
                      </a:r>
                      <a:endParaRPr lang="en-US" sz="2000" b="1" dirty="0" smtClean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effectLst/>
                        </a:rPr>
                        <a:t>3.01 (-2.75, 8.78)</a:t>
                      </a:r>
                      <a:r>
                        <a:rPr lang="en-US" sz="2000" b="1" dirty="0" smtClean="0">
                          <a:effectLst/>
                        </a:rPr>
                        <a:t> </a:t>
                      </a:r>
                      <a:endParaRPr lang="en-US" sz="2000" b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0.31</a:t>
                      </a:r>
                      <a:endParaRPr lang="en-US" sz="2000" b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3380291"/>
              </p:ext>
            </p:extLst>
          </p:nvPr>
        </p:nvGraphicFramePr>
        <p:xfrm>
          <a:off x="6172198" y="3733801"/>
          <a:ext cx="5702086" cy="22097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846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49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24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262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M-SACRAH</a:t>
                      </a:r>
                      <a:endParaRPr lang="en-US" sz="2000" b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1" dirty="0">
                          <a:effectLst/>
                        </a:rPr>
                        <a:t>Fitted </a:t>
                      </a:r>
                      <a:r>
                        <a:rPr lang="en-US" sz="2000" b="1" dirty="0" smtClean="0">
                          <a:effectLst/>
                        </a:rPr>
                        <a:t>Difference</a:t>
                      </a:r>
                      <a:endParaRPr lang="en-US" sz="2000" b="1" dirty="0" smtClean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1" dirty="0">
                          <a:effectLst/>
                        </a:rPr>
                        <a:t>P-value</a:t>
                      </a:r>
                      <a:endParaRPr lang="en-US" sz="2000" b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78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</a:rPr>
                        <a:t>True v. Sham</a:t>
                      </a:r>
                      <a:endParaRPr lang="en-US" sz="2000" b="1" dirty="0" smtClean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effectLst/>
                        </a:rPr>
                        <a:t>6.23 (0.92, 11.55)</a:t>
                      </a:r>
                      <a:r>
                        <a:rPr lang="en-US" sz="2000" b="1" dirty="0" smtClean="0">
                          <a:effectLst/>
                        </a:rPr>
                        <a:t> </a:t>
                      </a:r>
                      <a:endParaRPr lang="en-US" sz="2000" b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.02</a:t>
                      </a:r>
                      <a:endParaRPr lang="en-US" sz="2000" b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78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</a:rPr>
                        <a:t>True v. Waitlist</a:t>
                      </a:r>
                      <a:endParaRPr lang="en-US" sz="2000" b="1" dirty="0" smtClean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effectLst/>
                        </a:rPr>
                        <a:t>9.40 (4.52, 14.28)</a:t>
                      </a:r>
                      <a:r>
                        <a:rPr lang="en-US" sz="2000" b="1" dirty="0" smtClean="0">
                          <a:effectLst/>
                        </a:rPr>
                        <a:t> </a:t>
                      </a:r>
                      <a:endParaRPr lang="en-US" sz="2000" b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.0002</a:t>
                      </a:r>
                      <a:endParaRPr lang="en-US" sz="2000" b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78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</a:rPr>
                        <a:t>Sham v. Waitlist</a:t>
                      </a:r>
                      <a:endParaRPr lang="en-US" sz="2000" b="1" dirty="0" smtClean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effectLst/>
                        </a:rPr>
                        <a:t>4.26 (-1.32, 9.84)</a:t>
                      </a:r>
                      <a:r>
                        <a:rPr lang="en-US" sz="2000" b="1" dirty="0" smtClean="0">
                          <a:effectLst/>
                        </a:rPr>
                        <a:t> </a:t>
                      </a:r>
                      <a:endParaRPr lang="en-US" sz="2000" b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.14</a:t>
                      </a:r>
                      <a:endParaRPr lang="en-US" sz="2000" b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352800" y="99945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San Antonio Breast Cancer Symposium, December 5-9, 2017</a:t>
            </a:r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5638" y="6648390"/>
            <a:ext cx="11811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This presentation is the intellectual property of the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presenter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. </a:t>
            </a:r>
            <a:r>
              <a:rPr lang="en-US" sz="80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Contact her at 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  <a:hlinkClick r:id="rId4"/>
              </a:rPr>
              <a:t>dlh23@columbia.edu</a:t>
            </a:r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for 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permission to reprint and/or distribute.</a:t>
            </a:r>
            <a:endParaRPr lang="en-US" sz="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0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39F851FAE9C344AAA844206932A175" ma:contentTypeVersion="0" ma:contentTypeDescription="Create a new document." ma:contentTypeScope="" ma:versionID="704e0d90d34d8d7aac993503eeae470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F4622A-A588-4A26-8FB4-C4BB345CB648}"/>
</file>

<file path=customXml/itemProps2.xml><?xml version="1.0" encoding="utf-8"?>
<ds:datastoreItem xmlns:ds="http://schemas.openxmlformats.org/officeDocument/2006/customXml" ds:itemID="{BC1BF143-1D31-4300-83C3-454A01561B44}"/>
</file>

<file path=customXml/itemProps3.xml><?xml version="1.0" encoding="utf-8"?>
<ds:datastoreItem xmlns:ds="http://schemas.openxmlformats.org/officeDocument/2006/customXml" ds:itemID="{FAE3491D-F3AD-4DBF-935C-966D87448A1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2737</TotalTime>
  <Words>1325</Words>
  <Application>Microsoft Macintosh PowerPoint</Application>
  <PresentationFormat>Widescreen</PresentationFormat>
  <Paragraphs>345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Calibri</vt:lpstr>
      <vt:lpstr>Calibri Light</vt:lpstr>
      <vt:lpstr>MS PGothic</vt:lpstr>
      <vt:lpstr>ＭＳ 明朝</vt:lpstr>
      <vt:lpstr>Times New Roman</vt:lpstr>
      <vt:lpstr>Wingdings</vt:lpstr>
      <vt:lpstr>Arial</vt:lpstr>
      <vt:lpstr>Office Theme</vt:lpstr>
      <vt:lpstr>Randomized Blinded Sham- and Waitlist-Controlled Trial of Acupuncture for Joint Symptoms Related to Aromatase Inhibitors in Women with Early Stage Breast Cancer (SWOG 1200)</vt:lpstr>
      <vt:lpstr>BACKGROUND</vt:lpstr>
      <vt:lpstr>STUDY DESIGN</vt:lpstr>
      <vt:lpstr>ELIGIBILITY</vt:lpstr>
      <vt:lpstr>INTERVENTION</vt:lpstr>
      <vt:lpstr>PATIENT CHARACTERISTICS</vt:lpstr>
      <vt:lpstr>6-WEEK RESULTS  - WORST PAIN (BPI)</vt:lpstr>
      <vt:lpstr>Linear Mixed Model - Worst Pain (BPI)</vt:lpstr>
      <vt:lpstr>RESULTS  - Other 6 Week Endpoints</vt:lpstr>
      <vt:lpstr>Linear Mixed Model: Other Endpoints</vt:lpstr>
      <vt:lpstr>ADVERSE EVENTS</vt:lpstr>
      <vt:lpstr>CONCLUSIONS</vt:lpstr>
      <vt:lpstr>CLINICAL IMPLICATIONS</vt:lpstr>
    </vt:vector>
  </TitlesOfParts>
  <Company>Columbia University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Header Placeholder</dc:title>
  <dc:creator>cumcit</dc:creator>
  <cp:lastModifiedBy>Hershman, Dawn L.</cp:lastModifiedBy>
  <cp:revision>310</cp:revision>
  <dcterms:created xsi:type="dcterms:W3CDTF">2012-12-05T16:06:22Z</dcterms:created>
  <dcterms:modified xsi:type="dcterms:W3CDTF">2017-12-02T20:25:25Z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0x010100DE39F851FAE9C344AAA844206932A175</vt:lpwstr>
  </property>
</Properties>
</file>