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1.xml" ContentType="application/vnd.openxmlformats-officedocument.drawingml.chart+xml"/>
  <Override PartName="/ppt/notesSlides/notesSlide10.xml" ContentType="application/vnd.openxmlformats-officedocument.presentationml.notesSlide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6" r:id="rId4"/>
  </p:sldMasterIdLst>
  <p:notesMasterIdLst>
    <p:notesMasterId r:id="rId17"/>
  </p:notesMasterIdLst>
  <p:handoutMasterIdLst>
    <p:handoutMasterId r:id="rId18"/>
  </p:handoutMasterIdLst>
  <p:sldIdLst>
    <p:sldId id="308" r:id="rId5"/>
    <p:sldId id="378" r:id="rId6"/>
    <p:sldId id="375" r:id="rId7"/>
    <p:sldId id="377" r:id="rId8"/>
    <p:sldId id="355" r:id="rId9"/>
    <p:sldId id="371" r:id="rId10"/>
    <p:sldId id="258" r:id="rId11"/>
    <p:sldId id="374" r:id="rId12"/>
    <p:sldId id="363" r:id="rId13"/>
    <p:sldId id="334" r:id="rId14"/>
    <p:sldId id="348" r:id="rId15"/>
    <p:sldId id="350" r:id="rId16"/>
  </p:sldIdLst>
  <p:sldSz cx="9144000" cy="5143500" type="screen16x9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38098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76197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142954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523939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1904924" algn="l" defTabSz="76197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285909" algn="l" defTabSz="76197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2666893" algn="l" defTabSz="76197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047878" algn="l" defTabSz="76197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183">
          <p15:clr>
            <a:srgbClr val="A4A3A4"/>
          </p15:clr>
        </p15:guide>
        <p15:guide id="2" orient="horz" pos="538">
          <p15:clr>
            <a:srgbClr val="A4A3A4"/>
          </p15:clr>
        </p15:guide>
        <p15:guide id="3" pos="3252">
          <p15:clr>
            <a:srgbClr val="A4A3A4"/>
          </p15:clr>
        </p15:guide>
        <p15:guide id="4" pos="6137">
          <p15:clr>
            <a:srgbClr val="A4A3A4"/>
          </p15:clr>
        </p15:guide>
        <p15:guide id="5" pos="622">
          <p15:clr>
            <a:srgbClr val="A4A3A4"/>
          </p15:clr>
        </p15:guide>
        <p15:guide id="6" orient="horz" pos="3137">
          <p15:clr>
            <a:srgbClr val="A4A3A4"/>
          </p15:clr>
        </p15:guide>
        <p15:guide id="7" orient="horz" pos="404">
          <p15:clr>
            <a:srgbClr val="A4A3A4"/>
          </p15:clr>
        </p15:guide>
        <p15:guide id="8" pos="2891">
          <p15:clr>
            <a:srgbClr val="A4A3A4"/>
          </p15:clr>
        </p15:guide>
        <p15:guide id="9" pos="5455">
          <p15:clr>
            <a:srgbClr val="A4A3A4"/>
          </p15:clr>
        </p15:guide>
        <p15:guide id="10" pos="55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ecchini, Reena" initials="CR" lastIdx="1" clrIdx="0"/>
  <p:cmAuthor id="1" name="Charles Geyer" initials="CG" lastIdx="4" clrIdx="1">
    <p:extLst/>
  </p:cmAuthor>
  <p:cmAuthor id="2" name="Rea, Wendy" initials="RW" lastIdx="2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69696"/>
    <a:srgbClr val="B2B2B2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353" autoAdjust="0"/>
    <p:restoredTop sz="86364" autoAdjust="0"/>
  </p:normalViewPr>
  <p:slideViewPr>
    <p:cSldViewPr snapToGrid="0" showGuides="1">
      <p:cViewPr varScale="1">
        <p:scale>
          <a:sx n="82" d="100"/>
          <a:sy n="82" d="100"/>
        </p:scale>
        <p:origin x="624" y="90"/>
      </p:cViewPr>
      <p:guideLst>
        <p:guide orient="horz" pos="4183"/>
        <p:guide orient="horz" pos="538"/>
        <p:guide pos="3252"/>
        <p:guide pos="6137"/>
        <p:guide pos="622"/>
        <p:guide orient="horz" pos="3137"/>
        <p:guide orient="horz" pos="404"/>
        <p:guide pos="2891"/>
        <p:guide pos="5455"/>
        <p:guide pos="553"/>
      </p:guideLst>
    </p:cSldViewPr>
  </p:slideViewPr>
  <p:outlineViewPr>
    <p:cViewPr>
      <p:scale>
        <a:sx n="33" d="100"/>
        <a:sy n="33" d="100"/>
      </p:scale>
      <p:origin x="0" y="-135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-1458"/>
    </p:cViewPr>
  </p:sorterViewPr>
  <p:notesViewPr>
    <p:cSldViewPr snapToGrid="0" showGuides="1">
      <p:cViewPr varScale="1">
        <p:scale>
          <a:sx n="68" d="100"/>
          <a:sy n="68" d="100"/>
        </p:scale>
        <p:origin x="-2040" y="-108"/>
      </p:cViewPr>
      <p:guideLst>
        <p:guide orient="horz" pos="2880"/>
        <p:guide pos="2160"/>
      </p:guideLst>
    </p:cSldViewPr>
  </p:notesViewPr>
  <p:gridSpacing cx="36576" cy="36576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C:\Users\cecchini\Documents\Treatment-Breast\B47\Primary%20Results\Forest%20Plot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Column2</c:v>
                </c:pt>
              </c:strCache>
            </c:strRef>
          </c:tx>
          <c:marker>
            <c:symbol val="none"/>
          </c:marker>
          <c:cat>
            <c:numRef>
              <c:f>Sheet1!$A$2:$A$22</c:f>
              <c:numCache>
                <c:formatCode>General</c:formatCode>
                <c:ptCount val="21"/>
                <c:pt idx="0">
                  <c:v>0</c:v>
                </c:pt>
                <c:pt idx="1">
                  <c:v>3</c:v>
                </c:pt>
                <c:pt idx="2">
                  <c:v>6</c:v>
                </c:pt>
                <c:pt idx="3">
                  <c:v>9</c:v>
                </c:pt>
                <c:pt idx="4">
                  <c:v>12</c:v>
                </c:pt>
                <c:pt idx="5">
                  <c:v>15</c:v>
                </c:pt>
                <c:pt idx="6">
                  <c:v>18</c:v>
                </c:pt>
                <c:pt idx="7">
                  <c:v>21</c:v>
                </c:pt>
                <c:pt idx="8">
                  <c:v>24</c:v>
                </c:pt>
                <c:pt idx="9">
                  <c:v>27</c:v>
                </c:pt>
                <c:pt idx="10">
                  <c:v>30</c:v>
                </c:pt>
                <c:pt idx="11">
                  <c:v>33</c:v>
                </c:pt>
                <c:pt idx="12">
                  <c:v>36</c:v>
                </c:pt>
                <c:pt idx="13">
                  <c:v>39</c:v>
                </c:pt>
                <c:pt idx="14">
                  <c:v>42</c:v>
                </c:pt>
                <c:pt idx="15">
                  <c:v>45</c:v>
                </c:pt>
                <c:pt idx="16">
                  <c:v>48</c:v>
                </c:pt>
                <c:pt idx="17">
                  <c:v>51</c:v>
                </c:pt>
                <c:pt idx="18">
                  <c:v>54</c:v>
                </c:pt>
                <c:pt idx="19">
                  <c:v>57</c:v>
                </c:pt>
                <c:pt idx="20">
                  <c:v>60</c:v>
                </c:pt>
              </c:numCache>
            </c:numRef>
          </c:cat>
          <c:val>
            <c:numRef>
              <c:f>Sheet1!$B$2:$B$22</c:f>
              <c:numCache>
                <c:formatCode>General</c:formatCode>
                <c:ptCount val="21"/>
                <c:pt idx="0">
                  <c:v>100</c:v>
                </c:pt>
                <c:pt idx="1">
                  <c:v>99.75</c:v>
                </c:pt>
                <c:pt idx="2">
                  <c:v>99.63</c:v>
                </c:pt>
                <c:pt idx="3">
                  <c:v>99.44</c:v>
                </c:pt>
                <c:pt idx="4">
                  <c:v>98.62</c:v>
                </c:pt>
                <c:pt idx="5">
                  <c:v>98.05</c:v>
                </c:pt>
                <c:pt idx="6">
                  <c:v>96.96</c:v>
                </c:pt>
                <c:pt idx="7">
                  <c:v>96.05</c:v>
                </c:pt>
                <c:pt idx="8">
                  <c:v>95.39</c:v>
                </c:pt>
                <c:pt idx="9">
                  <c:v>94.08</c:v>
                </c:pt>
                <c:pt idx="10">
                  <c:v>93.15</c:v>
                </c:pt>
                <c:pt idx="11">
                  <c:v>92.58</c:v>
                </c:pt>
                <c:pt idx="12">
                  <c:v>92.41</c:v>
                </c:pt>
                <c:pt idx="13">
                  <c:v>92.21</c:v>
                </c:pt>
                <c:pt idx="14">
                  <c:v>91.69</c:v>
                </c:pt>
                <c:pt idx="15">
                  <c:v>91.31</c:v>
                </c:pt>
                <c:pt idx="16">
                  <c:v>90.91</c:v>
                </c:pt>
                <c:pt idx="17">
                  <c:v>90.07</c:v>
                </c:pt>
                <c:pt idx="18">
                  <c:v>90.07</c:v>
                </c:pt>
                <c:pt idx="19">
                  <c:v>89.83</c:v>
                </c:pt>
                <c:pt idx="20">
                  <c:v>89.19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E02-4796-9E6C-D6BA977A9DD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Column3</c:v>
                </c:pt>
              </c:strCache>
            </c:strRef>
          </c:tx>
          <c:spPr>
            <a:ln>
              <a:prstDash val="dash"/>
            </a:ln>
          </c:spPr>
          <c:marker>
            <c:symbol val="none"/>
          </c:marker>
          <c:cat>
            <c:numRef>
              <c:f>Sheet1!$A$2:$A$22</c:f>
              <c:numCache>
                <c:formatCode>General</c:formatCode>
                <c:ptCount val="21"/>
                <c:pt idx="0">
                  <c:v>0</c:v>
                </c:pt>
                <c:pt idx="1">
                  <c:v>3</c:v>
                </c:pt>
                <c:pt idx="2">
                  <c:v>6</c:v>
                </c:pt>
                <c:pt idx="3">
                  <c:v>9</c:v>
                </c:pt>
                <c:pt idx="4">
                  <c:v>12</c:v>
                </c:pt>
                <c:pt idx="5">
                  <c:v>15</c:v>
                </c:pt>
                <c:pt idx="6">
                  <c:v>18</c:v>
                </c:pt>
                <c:pt idx="7">
                  <c:v>21</c:v>
                </c:pt>
                <c:pt idx="8">
                  <c:v>24</c:v>
                </c:pt>
                <c:pt idx="9">
                  <c:v>27</c:v>
                </c:pt>
                <c:pt idx="10">
                  <c:v>30</c:v>
                </c:pt>
                <c:pt idx="11">
                  <c:v>33</c:v>
                </c:pt>
                <c:pt idx="12">
                  <c:v>36</c:v>
                </c:pt>
                <c:pt idx="13">
                  <c:v>39</c:v>
                </c:pt>
                <c:pt idx="14">
                  <c:v>42</c:v>
                </c:pt>
                <c:pt idx="15">
                  <c:v>45</c:v>
                </c:pt>
                <c:pt idx="16">
                  <c:v>48</c:v>
                </c:pt>
                <c:pt idx="17">
                  <c:v>51</c:v>
                </c:pt>
                <c:pt idx="18">
                  <c:v>54</c:v>
                </c:pt>
                <c:pt idx="19">
                  <c:v>57</c:v>
                </c:pt>
                <c:pt idx="20">
                  <c:v>60</c:v>
                </c:pt>
              </c:numCache>
            </c:numRef>
          </c:cat>
          <c:val>
            <c:numRef>
              <c:f>Sheet1!$C$2:$C$22</c:f>
              <c:numCache>
                <c:formatCode>General</c:formatCode>
                <c:ptCount val="21"/>
                <c:pt idx="0">
                  <c:v>100</c:v>
                </c:pt>
                <c:pt idx="1">
                  <c:v>99.44</c:v>
                </c:pt>
                <c:pt idx="2">
                  <c:v>98.87</c:v>
                </c:pt>
                <c:pt idx="3">
                  <c:v>98.3</c:v>
                </c:pt>
                <c:pt idx="4">
                  <c:v>97.73</c:v>
                </c:pt>
                <c:pt idx="5">
                  <c:v>97.22</c:v>
                </c:pt>
                <c:pt idx="6">
                  <c:v>96.31</c:v>
                </c:pt>
                <c:pt idx="7">
                  <c:v>95.92</c:v>
                </c:pt>
                <c:pt idx="8">
                  <c:v>94.66</c:v>
                </c:pt>
                <c:pt idx="9">
                  <c:v>94.03</c:v>
                </c:pt>
                <c:pt idx="10">
                  <c:v>93.31</c:v>
                </c:pt>
                <c:pt idx="11">
                  <c:v>92.83</c:v>
                </c:pt>
                <c:pt idx="12">
                  <c:v>92.31</c:v>
                </c:pt>
                <c:pt idx="13">
                  <c:v>91.71</c:v>
                </c:pt>
                <c:pt idx="14">
                  <c:v>91.4</c:v>
                </c:pt>
                <c:pt idx="15">
                  <c:v>91.28</c:v>
                </c:pt>
                <c:pt idx="16">
                  <c:v>90.99</c:v>
                </c:pt>
                <c:pt idx="17">
                  <c:v>90.64</c:v>
                </c:pt>
                <c:pt idx="18">
                  <c:v>90.64</c:v>
                </c:pt>
                <c:pt idx="19">
                  <c:v>90.64</c:v>
                </c:pt>
                <c:pt idx="20">
                  <c:v>89.65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E02-4796-9E6C-D6BA977A9DD9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</c:strCache>
            </c:strRef>
          </c:tx>
          <c:marker>
            <c:symbol val="none"/>
          </c:marker>
          <c:cat>
            <c:numRef>
              <c:f>Sheet1!$A$2:$A$22</c:f>
              <c:numCache>
                <c:formatCode>General</c:formatCode>
                <c:ptCount val="21"/>
                <c:pt idx="0">
                  <c:v>0</c:v>
                </c:pt>
                <c:pt idx="1">
                  <c:v>3</c:v>
                </c:pt>
                <c:pt idx="2">
                  <c:v>6</c:v>
                </c:pt>
                <c:pt idx="3">
                  <c:v>9</c:v>
                </c:pt>
                <c:pt idx="4">
                  <c:v>12</c:v>
                </c:pt>
                <c:pt idx="5">
                  <c:v>15</c:v>
                </c:pt>
                <c:pt idx="6">
                  <c:v>18</c:v>
                </c:pt>
                <c:pt idx="7">
                  <c:v>21</c:v>
                </c:pt>
                <c:pt idx="8">
                  <c:v>24</c:v>
                </c:pt>
                <c:pt idx="9">
                  <c:v>27</c:v>
                </c:pt>
                <c:pt idx="10">
                  <c:v>30</c:v>
                </c:pt>
                <c:pt idx="11">
                  <c:v>33</c:v>
                </c:pt>
                <c:pt idx="12">
                  <c:v>36</c:v>
                </c:pt>
                <c:pt idx="13">
                  <c:v>39</c:v>
                </c:pt>
                <c:pt idx="14">
                  <c:v>42</c:v>
                </c:pt>
                <c:pt idx="15">
                  <c:v>45</c:v>
                </c:pt>
                <c:pt idx="16">
                  <c:v>48</c:v>
                </c:pt>
                <c:pt idx="17">
                  <c:v>51</c:v>
                </c:pt>
                <c:pt idx="18">
                  <c:v>54</c:v>
                </c:pt>
                <c:pt idx="19">
                  <c:v>57</c:v>
                </c:pt>
                <c:pt idx="20">
                  <c:v>60</c:v>
                </c:pt>
              </c:numCache>
            </c:numRef>
          </c:cat>
          <c:val>
            <c:numRef>
              <c:f>Sheet1!$D$2:$D$6</c:f>
              <c:numCache>
                <c:formatCode>General</c:formatCode>
                <c:ptCount val="5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E02-4796-9E6C-D6BA977A9D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94422912"/>
        <c:axId val="94425088"/>
      </c:lineChart>
      <c:catAx>
        <c:axId val="9442291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Time Since Randomization (months)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94425088"/>
        <c:crossesAt val="0"/>
        <c:auto val="1"/>
        <c:lblAlgn val="ctr"/>
        <c:lblOffset val="100"/>
        <c:tickLblSkip val="2"/>
        <c:noMultiLvlLbl val="0"/>
      </c:catAx>
      <c:valAx>
        <c:axId val="94425088"/>
        <c:scaling>
          <c:orientation val="minMax"/>
          <c:max val="100"/>
          <c:min val="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2000"/>
                </a:pPr>
                <a:r>
                  <a:rPr lang="en-US" sz="2000" dirty="0"/>
                  <a:t>% Disease-free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 b="1"/>
            </a:pPr>
            <a:endParaRPr lang="en-US"/>
          </a:p>
        </c:txPr>
        <c:crossAx val="94422912"/>
        <c:crossesAt val="1"/>
        <c:crossBetween val="midCat"/>
        <c:majorUnit val="20"/>
        <c:minorUnit val="10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2" tx1="lt1" bg2="dk1" tx2="lt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3989340439706899"/>
          <c:y val="2.7210884353741499E-2"/>
          <c:w val="0.51547640155906504"/>
          <c:h val="0.831236808832581"/>
        </c:manualLayout>
      </c:layout>
      <c:scatterChart>
        <c:scatterStyle val="lineMarker"/>
        <c:varyColors val="0"/>
        <c:ser>
          <c:idx val="0"/>
          <c:order val="0"/>
          <c:tx>
            <c:strRef>
              <c:f>IDFS!$D$1</c:f>
              <c:strCache>
                <c:ptCount val="1"/>
                <c:pt idx="0">
                  <c:v>HazardRatio</c:v>
                </c:pt>
              </c:strCache>
            </c:strRef>
          </c:tx>
          <c:spPr>
            <a:ln>
              <a:noFill/>
            </a:ln>
          </c:spPr>
          <c:marker>
            <c:spPr>
              <a:solidFill>
                <a:schemeClr val="tx1"/>
              </a:solidFill>
            </c:spPr>
          </c:marke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8CD2-486E-AA1A-B303E80B2F30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1-8CD2-486E-AA1A-B303E80B2F30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2-8CD2-486E-AA1A-B303E80B2F30}"/>
              </c:ext>
            </c:extLst>
          </c:dPt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003-8CD2-486E-AA1A-B303E80B2F30}"/>
              </c:ext>
            </c:extLst>
          </c:dPt>
          <c:dPt>
            <c:idx val="8"/>
            <c:bubble3D val="0"/>
            <c:extLst>
              <c:ext xmlns:c16="http://schemas.microsoft.com/office/drawing/2014/chart" uri="{C3380CC4-5D6E-409C-BE32-E72D297353CC}">
                <c16:uniqueId val="{00000004-8CD2-486E-AA1A-B303E80B2F30}"/>
              </c:ext>
            </c:extLst>
          </c:dPt>
          <c:dPt>
            <c:idx val="10"/>
            <c:bubble3D val="0"/>
            <c:extLst>
              <c:ext xmlns:c16="http://schemas.microsoft.com/office/drawing/2014/chart" uri="{C3380CC4-5D6E-409C-BE32-E72D297353CC}">
                <c16:uniqueId val="{00000005-8CD2-486E-AA1A-B303E80B2F30}"/>
              </c:ext>
            </c:extLst>
          </c:dPt>
          <c:dPt>
            <c:idx val="12"/>
            <c:bubble3D val="0"/>
            <c:extLst>
              <c:ext xmlns:c16="http://schemas.microsoft.com/office/drawing/2014/chart" uri="{C3380CC4-5D6E-409C-BE32-E72D297353CC}">
                <c16:uniqueId val="{00000006-8CD2-486E-AA1A-B303E80B2F30}"/>
              </c:ext>
            </c:extLst>
          </c:dPt>
          <c:dPt>
            <c:idx val="14"/>
            <c:bubble3D val="0"/>
            <c:extLst>
              <c:ext xmlns:c16="http://schemas.microsoft.com/office/drawing/2014/chart" uri="{C3380CC4-5D6E-409C-BE32-E72D297353CC}">
                <c16:uniqueId val="{00000007-8CD2-486E-AA1A-B303E80B2F30}"/>
              </c:ext>
            </c:extLst>
          </c:dPt>
          <c:dPt>
            <c:idx val="16"/>
            <c:bubble3D val="0"/>
            <c:extLst>
              <c:ext xmlns:c16="http://schemas.microsoft.com/office/drawing/2014/chart" uri="{C3380CC4-5D6E-409C-BE32-E72D297353CC}">
                <c16:uniqueId val="{00000008-8CD2-486E-AA1A-B303E80B2F30}"/>
              </c:ext>
            </c:extLst>
          </c:dPt>
          <c:dPt>
            <c:idx val="18"/>
            <c:bubble3D val="0"/>
            <c:extLst>
              <c:ext xmlns:c16="http://schemas.microsoft.com/office/drawing/2014/chart" uri="{C3380CC4-5D6E-409C-BE32-E72D297353CC}">
                <c16:uniqueId val="{00000009-8CD2-486E-AA1A-B303E80B2F30}"/>
              </c:ext>
            </c:extLst>
          </c:dPt>
          <c:dPt>
            <c:idx val="20"/>
            <c:bubble3D val="0"/>
            <c:extLst>
              <c:ext xmlns:c16="http://schemas.microsoft.com/office/drawing/2014/chart" uri="{C3380CC4-5D6E-409C-BE32-E72D297353CC}">
                <c16:uniqueId val="{0000000A-8CD2-486E-AA1A-B303E80B2F30}"/>
              </c:ext>
            </c:extLst>
          </c:dPt>
          <c:dPt>
            <c:idx val="22"/>
            <c:bubble3D val="0"/>
            <c:extLst>
              <c:ext xmlns:c16="http://schemas.microsoft.com/office/drawing/2014/chart" uri="{C3380CC4-5D6E-409C-BE32-E72D297353CC}">
                <c16:uniqueId val="{0000000B-8CD2-486E-AA1A-B303E80B2F30}"/>
              </c:ext>
            </c:extLst>
          </c:dPt>
          <c:errBars>
            <c:errDir val="y"/>
            <c:errBarType val="both"/>
            <c:errValType val="fixedVal"/>
            <c:noEndCap val="1"/>
            <c:val val="0"/>
          </c:errBars>
          <c:errBars>
            <c:errDir val="x"/>
            <c:errBarType val="both"/>
            <c:errValType val="cust"/>
            <c:noEndCap val="0"/>
            <c:plus>
              <c:numRef>
                <c:f>IDFS!$H$2:$H$24</c:f>
                <c:numCache>
                  <c:formatCode>General</c:formatCode>
                  <c:ptCount val="23"/>
                  <c:pt idx="0">
                    <c:v>0.28000000000000003</c:v>
                  </c:pt>
                  <c:pt idx="1">
                    <c:v>0.34</c:v>
                  </c:pt>
                  <c:pt idx="2">
                    <c:v>0.51</c:v>
                  </c:pt>
                  <c:pt idx="3">
                    <c:v>0.33</c:v>
                  </c:pt>
                  <c:pt idx="4">
                    <c:v>0.82</c:v>
                  </c:pt>
                  <c:pt idx="5">
                    <c:v>0.91</c:v>
                  </c:pt>
                  <c:pt idx="6">
                    <c:v>0.45</c:v>
                  </c:pt>
                  <c:pt idx="7">
                    <c:v>0.37</c:v>
                  </c:pt>
                  <c:pt idx="8">
                    <c:v>0.42</c:v>
                  </c:pt>
                  <c:pt idx="9">
                    <c:v>0.4</c:v>
                  </c:pt>
                </c:numCache>
              </c:numRef>
            </c:plus>
            <c:minus>
              <c:numRef>
                <c:f>IDFS!$G$2:$G$24</c:f>
                <c:numCache>
                  <c:formatCode>General</c:formatCode>
                  <c:ptCount val="23"/>
                  <c:pt idx="0">
                    <c:v>0.21</c:v>
                  </c:pt>
                  <c:pt idx="1">
                    <c:v>0.25</c:v>
                  </c:pt>
                  <c:pt idx="2">
                    <c:v>0.35</c:v>
                  </c:pt>
                  <c:pt idx="3">
                    <c:v>0.23</c:v>
                  </c:pt>
                  <c:pt idx="4">
                    <c:v>0.48</c:v>
                  </c:pt>
                  <c:pt idx="5">
                    <c:v>0.52</c:v>
                  </c:pt>
                  <c:pt idx="6">
                    <c:v>0.3</c:v>
                  </c:pt>
                  <c:pt idx="7">
                    <c:v>0.27</c:v>
                  </c:pt>
                  <c:pt idx="8">
                    <c:v>0.3</c:v>
                  </c:pt>
                  <c:pt idx="9">
                    <c:v>0.27</c:v>
                  </c:pt>
                </c:numCache>
              </c:numRef>
            </c:minus>
            <c:spPr>
              <a:ln w="12700"/>
            </c:spPr>
          </c:errBars>
          <c:xVal>
            <c:numRef>
              <c:f>IDFS!$D$2:$D$24</c:f>
              <c:numCache>
                <c:formatCode>General</c:formatCode>
                <c:ptCount val="23"/>
                <c:pt idx="0">
                  <c:v>0.98</c:v>
                </c:pt>
                <c:pt idx="1">
                  <c:v>0.88</c:v>
                </c:pt>
                <c:pt idx="2">
                  <c:v>1.1399999999999999</c:v>
                </c:pt>
                <c:pt idx="3">
                  <c:v>0.87</c:v>
                </c:pt>
                <c:pt idx="4">
                  <c:v>1.17</c:v>
                </c:pt>
                <c:pt idx="5">
                  <c:v>1.19</c:v>
                </c:pt>
                <c:pt idx="6">
                  <c:v>0.87</c:v>
                </c:pt>
                <c:pt idx="7">
                  <c:v>1.05</c:v>
                </c:pt>
                <c:pt idx="8">
                  <c:v>1.03</c:v>
                </c:pt>
                <c:pt idx="9">
                  <c:v>0.94</c:v>
                </c:pt>
              </c:numCache>
            </c:numRef>
          </c:xVal>
          <c:yVal>
            <c:numRef>
              <c:f>IDFS!$C$2:$C$24</c:f>
              <c:numCache>
                <c:formatCode>General</c:formatCode>
                <c:ptCount val="23"/>
                <c:pt idx="0">
                  <c:v>56</c:v>
                </c:pt>
                <c:pt idx="1">
                  <c:v>47</c:v>
                </c:pt>
                <c:pt idx="2">
                  <c:v>44</c:v>
                </c:pt>
                <c:pt idx="3">
                  <c:v>35</c:v>
                </c:pt>
                <c:pt idx="4">
                  <c:v>32</c:v>
                </c:pt>
                <c:pt idx="5">
                  <c:v>29</c:v>
                </c:pt>
                <c:pt idx="6">
                  <c:v>20</c:v>
                </c:pt>
                <c:pt idx="7">
                  <c:v>17</c:v>
                </c:pt>
                <c:pt idx="8">
                  <c:v>8</c:v>
                </c:pt>
                <c:pt idx="9">
                  <c:v>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C-8CD2-486E-AA1A-B303E80B2F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6204672"/>
        <c:axId val="96206208"/>
      </c:scatterChart>
      <c:valAx>
        <c:axId val="962046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25400"/>
        </c:spPr>
        <c:txPr>
          <a:bodyPr/>
          <a:lstStyle/>
          <a:p>
            <a:pPr>
              <a:defRPr sz="1500" b="1"/>
            </a:pPr>
            <a:endParaRPr lang="en-US"/>
          </a:p>
        </c:txPr>
        <c:crossAx val="96206208"/>
        <c:crosses val="autoZero"/>
        <c:crossBetween val="midCat"/>
      </c:valAx>
      <c:valAx>
        <c:axId val="96206208"/>
        <c:scaling>
          <c:orientation val="minMax"/>
          <c:max val="61"/>
          <c:min val="0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none"/>
        <c:minorTickMark val="none"/>
        <c:tickLblPos val="none"/>
        <c:spPr>
          <a:ln w="25400">
            <a:noFill/>
          </a:ln>
        </c:spPr>
        <c:crossAx val="96204672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1050">
          <a:solidFill>
            <a:schemeClr val="tx1"/>
          </a:solidFill>
        </a:defRPr>
      </a:pPr>
      <a:endParaRPr lang="en-US"/>
    </a:p>
  </c:txPr>
  <c:externalData r:id="rId2">
    <c:autoUpdate val="0"/>
  </c:externalData>
  <c:userShapes r:id="rId3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0.44453</cdr:x>
      <cdr:y>0.03071</cdr:y>
    </cdr:from>
    <cdr:to>
      <cdr:x>0.44549</cdr:x>
      <cdr:y>0.85341</cdr:y>
    </cdr:to>
    <cdr:cxnSp macro="">
      <cdr:nvCxnSpPr>
        <cdr:cNvPr id="3" name="Straight Connector 2">
          <a:extLst xmlns:a="http://schemas.openxmlformats.org/drawingml/2006/main">
            <a:ext uri="{FF2B5EF4-FFF2-40B4-BE49-F238E27FC236}">
              <a16:creationId xmlns:a16="http://schemas.microsoft.com/office/drawing/2014/main" id="{179EB10E-944F-4434-A4F1-3BDFBA93F046}"/>
            </a:ext>
          </a:extLst>
        </cdr:cNvPr>
        <cdr:cNvCxnSpPr/>
      </cdr:nvCxnSpPr>
      <cdr:spPr>
        <a:xfrm xmlns:a="http://schemas.openxmlformats.org/drawingml/2006/main">
          <a:off x="4236974" y="148146"/>
          <a:ext cx="9144" cy="3968496"/>
        </a:xfrm>
        <a:prstGeom xmlns:a="http://schemas.openxmlformats.org/drawingml/2006/main" prst="line">
          <a:avLst/>
        </a:prstGeom>
        <a:ln xmlns:a="http://schemas.openxmlformats.org/drawingml/2006/main" w="19050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0.21779</cdr:x>
      <cdr:y>0.05506</cdr:y>
    </cdr:from>
    <cdr:to>
      <cdr:x>0.33636</cdr:x>
      <cdr:y>0.13121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845185" y="237268"/>
          <a:ext cx="1004562" cy="32815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r"/>
          <a:r>
            <a:rPr lang="en-US" sz="1800" b="1" dirty="0">
              <a:solidFill>
                <a:schemeClr val="tx1"/>
              </a:solidFill>
            </a:rPr>
            <a:t>All Patients</a:t>
          </a:r>
        </a:p>
      </cdr:txBody>
    </cdr:sp>
  </cdr:relSizeAnchor>
  <cdr:relSizeAnchor xmlns:cdr="http://schemas.openxmlformats.org/drawingml/2006/chartDrawing">
    <cdr:from>
      <cdr:x>0.21971</cdr:x>
      <cdr:y>0.13711</cdr:y>
    </cdr:from>
    <cdr:to>
      <cdr:x>0.32385</cdr:x>
      <cdr:y>0.29472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2094111" y="661388"/>
          <a:ext cx="992595" cy="7602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/>
          <a:r>
            <a:rPr lang="en-US" sz="1400" b="1" dirty="0">
              <a:solidFill>
                <a:schemeClr val="tx1"/>
              </a:solidFill>
            </a:rPr>
            <a:t>IHC Score</a:t>
          </a:r>
        </a:p>
        <a:p xmlns:a="http://schemas.openxmlformats.org/drawingml/2006/main">
          <a:pPr algn="r"/>
          <a:r>
            <a:rPr lang="en-US" sz="1400" b="1" dirty="0">
              <a:solidFill>
                <a:schemeClr val="tx1"/>
              </a:solidFill>
            </a:rPr>
            <a:t>1+</a:t>
          </a:r>
        </a:p>
        <a:p xmlns:a="http://schemas.openxmlformats.org/drawingml/2006/main">
          <a:pPr algn="r"/>
          <a:r>
            <a:rPr lang="en-US" sz="1400" b="1" dirty="0">
              <a:solidFill>
                <a:schemeClr val="tx1"/>
              </a:solidFill>
            </a:rPr>
            <a:t>2+</a:t>
          </a:r>
        </a:p>
      </cdr:txBody>
    </cdr:sp>
  </cdr:relSizeAnchor>
  <cdr:relSizeAnchor xmlns:cdr="http://schemas.openxmlformats.org/drawingml/2006/chartDrawing">
    <cdr:from>
      <cdr:x>0.65175</cdr:x>
      <cdr:y>0</cdr:y>
    </cdr:from>
    <cdr:to>
      <cdr:x>0.92175</cdr:x>
      <cdr:y>0.80981</cdr:y>
    </cdr:to>
    <cdr:grpSp>
      <cdr:nvGrpSpPr>
        <cdr:cNvPr id="18" name="Group 17">
          <a:extLst xmlns:a="http://schemas.openxmlformats.org/drawingml/2006/main">
            <a:ext uri="{FF2B5EF4-FFF2-40B4-BE49-F238E27FC236}">
              <a16:creationId xmlns:a16="http://schemas.microsoft.com/office/drawing/2014/main" id="{31BFE179-DBFA-43C1-A1F8-59C021681A81}"/>
            </a:ext>
          </a:extLst>
        </cdr:cNvPr>
        <cdr:cNvGrpSpPr/>
      </cdr:nvGrpSpPr>
      <cdr:grpSpPr>
        <a:xfrm xmlns:a="http://schemas.openxmlformats.org/drawingml/2006/main">
          <a:off x="5521829" y="0"/>
          <a:ext cx="2287524" cy="3489699"/>
          <a:chOff x="6212078" y="0"/>
          <a:chExt cx="2573465" cy="3906330"/>
        </a:xfrm>
      </cdr:grpSpPr>
      <cdr:sp macro="" textlink="">
        <cdr:nvSpPr>
          <cdr:cNvPr id="2" name="TextBox 1"/>
          <cdr:cNvSpPr txBox="1"/>
        </cdr:nvSpPr>
        <cdr:spPr>
          <a:xfrm xmlns:a="http://schemas.openxmlformats.org/drawingml/2006/main">
            <a:off x="6212078" y="0"/>
            <a:ext cx="2478024" cy="267018"/>
          </a:xfrm>
          <a:prstGeom xmlns:a="http://schemas.openxmlformats.org/drawingml/2006/main" prst="rect">
            <a:avLst/>
          </a:prstGeom>
        </cdr:spPr>
        <cdr:txBody>
          <a:bodyPr xmlns:a="http://schemas.openxmlformats.org/drawingml/2006/main" vertOverflow="clip" wrap="none" rtlCol="0"/>
          <a:lstStyle xmlns:a="http://schemas.openxmlformats.org/drawingml/2006/main"/>
          <a:p xmlns:a="http://schemas.openxmlformats.org/drawingml/2006/main">
            <a:r>
              <a:rPr lang="en-US" sz="1400" b="1" dirty="0">
                <a:solidFill>
                  <a:schemeClr val="tx1"/>
                </a:solidFill>
              </a:rPr>
              <a:t>    </a:t>
            </a:r>
            <a:r>
              <a:rPr lang="en-US" sz="1400" b="1" u="sng" dirty="0">
                <a:solidFill>
                  <a:schemeClr val="tx1"/>
                </a:solidFill>
              </a:rPr>
              <a:t>Hazard Ratio</a:t>
            </a:r>
            <a:r>
              <a:rPr lang="en-US" sz="1400" b="1" dirty="0">
                <a:solidFill>
                  <a:schemeClr val="tx1"/>
                </a:solidFill>
              </a:rPr>
              <a:t>               </a:t>
            </a:r>
            <a:r>
              <a:rPr lang="en-US" sz="1400" b="1" u="sng" dirty="0">
                <a:solidFill>
                  <a:schemeClr val="tx1"/>
                </a:solidFill>
              </a:rPr>
              <a:t>95% CI</a:t>
            </a:r>
          </a:p>
        </cdr:txBody>
      </cdr:sp>
      <cdr:sp macro="" textlink="">
        <cdr:nvSpPr>
          <cdr:cNvPr id="9" name="TextBox 8"/>
          <cdr:cNvSpPr txBox="1"/>
        </cdr:nvSpPr>
        <cdr:spPr>
          <a:xfrm xmlns:a="http://schemas.openxmlformats.org/drawingml/2006/main">
            <a:off x="6623558" y="257874"/>
            <a:ext cx="2161985" cy="292608"/>
          </a:xfrm>
          <a:prstGeom xmlns:a="http://schemas.openxmlformats.org/drawingml/2006/main" prst="rect">
            <a:avLst/>
          </a:prstGeom>
        </cdr:spPr>
        <cdr:txBody>
          <a:bodyPr xmlns:a="http://schemas.openxmlformats.org/drawingml/2006/main" vertOverflow="clip" wrap="none" rtlCol="0"/>
          <a:lstStyle xmlns:a="http://schemas.openxmlformats.org/drawingml/2006/main"/>
          <a:p xmlns:a="http://schemas.openxmlformats.org/drawingml/2006/main">
            <a:r>
              <a:rPr lang="en-US" sz="1400" b="1" dirty="0">
                <a:solidFill>
                  <a:schemeClr val="tx1"/>
                </a:solidFill>
              </a:rPr>
              <a:t>0.98                   0.77 – 1.26</a:t>
            </a:r>
          </a:p>
        </cdr:txBody>
      </cdr:sp>
      <cdr:sp macro="" textlink="">
        <cdr:nvSpPr>
          <cdr:cNvPr id="10" name="TextBox 1"/>
          <cdr:cNvSpPr txBox="1"/>
        </cdr:nvSpPr>
        <cdr:spPr>
          <a:xfrm xmlns:a="http://schemas.openxmlformats.org/drawingml/2006/main">
            <a:off x="6623558" y="3408490"/>
            <a:ext cx="2161985" cy="497840"/>
          </a:xfrm>
          <a:prstGeom xmlns:a="http://schemas.openxmlformats.org/drawingml/2006/main" prst="rect">
            <a:avLst/>
          </a:prstGeom>
        </cdr:spPr>
        <cdr:txBody>
          <a:bodyPr xmlns:a="http://schemas.openxmlformats.org/drawingml/2006/main" wrap="none" rtlCol="0"/>
          <a:lstStyle xmlns:a="http://schemas.openxmlformats.org/drawingml/2006/main"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r>
              <a:rPr lang="en-US" sz="1400" b="1" dirty="0">
                <a:solidFill>
                  <a:schemeClr val="tx1"/>
                </a:solidFill>
              </a:rPr>
              <a:t>1.03                   0.73 – 1.45</a:t>
            </a:r>
          </a:p>
          <a:p xmlns:a="http://schemas.openxmlformats.org/drawingml/2006/main">
            <a:r>
              <a:rPr lang="en-US" sz="1400" b="1" dirty="0">
                <a:solidFill>
                  <a:schemeClr val="tx1"/>
                </a:solidFill>
              </a:rPr>
              <a:t>0.94                   0.67 – 1.34</a:t>
            </a:r>
          </a:p>
        </cdr:txBody>
      </cdr:sp>
      <cdr:sp macro="" textlink="">
        <cdr:nvSpPr>
          <cdr:cNvPr id="11" name="TextBox 1"/>
          <cdr:cNvSpPr txBox="1"/>
        </cdr:nvSpPr>
        <cdr:spPr>
          <a:xfrm xmlns:a="http://schemas.openxmlformats.org/drawingml/2006/main">
            <a:off x="6623558" y="2662055"/>
            <a:ext cx="2161985" cy="543560"/>
          </a:xfrm>
          <a:prstGeom xmlns:a="http://schemas.openxmlformats.org/drawingml/2006/main" prst="rect">
            <a:avLst/>
          </a:prstGeom>
        </cdr:spPr>
        <cdr:txBody>
          <a:bodyPr xmlns:a="http://schemas.openxmlformats.org/drawingml/2006/main" wrap="none" rtlCol="0"/>
          <a:lstStyle xmlns:a="http://schemas.openxmlformats.org/drawingml/2006/main"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r>
              <a:rPr lang="en-US" sz="1400" b="1" dirty="0">
                <a:solidFill>
                  <a:schemeClr val="tx1"/>
                </a:solidFill>
              </a:rPr>
              <a:t>0.87                   0.57 – 1.32</a:t>
            </a:r>
          </a:p>
          <a:p xmlns:a="http://schemas.openxmlformats.org/drawingml/2006/main">
            <a:r>
              <a:rPr lang="en-US" sz="1400" b="1" dirty="0">
                <a:solidFill>
                  <a:schemeClr val="tx1"/>
                </a:solidFill>
              </a:rPr>
              <a:t>1.05                   0.78 – 1.42</a:t>
            </a:r>
          </a:p>
        </cdr:txBody>
      </cdr:sp>
      <cdr:sp macro="" textlink="">
        <cdr:nvSpPr>
          <cdr:cNvPr id="12" name="TextBox 1"/>
          <cdr:cNvSpPr txBox="1"/>
        </cdr:nvSpPr>
        <cdr:spPr>
          <a:xfrm xmlns:a="http://schemas.openxmlformats.org/drawingml/2006/main">
            <a:off x="6623558" y="1597978"/>
            <a:ext cx="2161985" cy="735584"/>
          </a:xfrm>
          <a:prstGeom xmlns:a="http://schemas.openxmlformats.org/drawingml/2006/main" prst="rect">
            <a:avLst/>
          </a:prstGeom>
        </cdr:spPr>
        <cdr:txBody>
          <a:bodyPr xmlns:a="http://schemas.openxmlformats.org/drawingml/2006/main" wrap="none" rtlCol="0"/>
          <a:lstStyle xmlns:a="http://schemas.openxmlformats.org/drawingml/2006/main"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r>
              <a:rPr lang="en-US" sz="1400" b="1" dirty="0">
                <a:solidFill>
                  <a:schemeClr val="tx1"/>
                </a:solidFill>
              </a:rPr>
              <a:t>0.87                   0.64 – 1.20</a:t>
            </a:r>
          </a:p>
          <a:p xmlns:a="http://schemas.openxmlformats.org/drawingml/2006/main">
            <a:r>
              <a:rPr lang="en-US" sz="1400" b="1" dirty="0">
                <a:solidFill>
                  <a:schemeClr val="tx1"/>
                </a:solidFill>
              </a:rPr>
              <a:t>1.17                   0.69 – 1.99</a:t>
            </a:r>
          </a:p>
          <a:p xmlns:a="http://schemas.openxmlformats.org/drawingml/2006/main">
            <a:r>
              <a:rPr lang="en-US" sz="1400" b="1" dirty="0">
                <a:solidFill>
                  <a:schemeClr val="tx1"/>
                </a:solidFill>
              </a:rPr>
              <a:t>1.19                   0.67 – 2.10</a:t>
            </a:r>
          </a:p>
        </cdr:txBody>
      </cdr:sp>
      <cdr:sp macro="" textlink="">
        <cdr:nvSpPr>
          <cdr:cNvPr id="13" name="TextBox 1"/>
          <cdr:cNvSpPr txBox="1"/>
        </cdr:nvSpPr>
        <cdr:spPr>
          <a:xfrm xmlns:a="http://schemas.openxmlformats.org/drawingml/2006/main">
            <a:off x="6623558" y="793306"/>
            <a:ext cx="2161985" cy="534416"/>
          </a:xfrm>
          <a:prstGeom xmlns:a="http://schemas.openxmlformats.org/drawingml/2006/main" prst="rect">
            <a:avLst/>
          </a:prstGeom>
        </cdr:spPr>
        <cdr:txBody>
          <a:bodyPr xmlns:a="http://schemas.openxmlformats.org/drawingml/2006/main" wrap="none" rtlCol="0"/>
          <a:lstStyle xmlns:a="http://schemas.openxmlformats.org/drawingml/2006/main"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r>
              <a:rPr lang="en-US" sz="1400" b="1" dirty="0">
                <a:solidFill>
                  <a:schemeClr val="tx1"/>
                </a:solidFill>
              </a:rPr>
              <a:t>0.88                   0.63 – 1.22</a:t>
            </a:r>
          </a:p>
          <a:p xmlns:a="http://schemas.openxmlformats.org/drawingml/2006/main">
            <a:r>
              <a:rPr lang="en-US" sz="1400" b="1" dirty="0">
                <a:solidFill>
                  <a:schemeClr val="tx1"/>
                </a:solidFill>
              </a:rPr>
              <a:t>1.14                   0.79 – 1.65</a:t>
            </a:r>
          </a:p>
        </cdr:txBody>
      </cdr:sp>
    </cdr:grpSp>
  </cdr:relSizeAnchor>
  <cdr:relSizeAnchor xmlns:cdr="http://schemas.openxmlformats.org/drawingml/2006/chartDrawing">
    <cdr:from>
      <cdr:x>0.44801</cdr:x>
      <cdr:y>0.92155</cdr:y>
    </cdr:from>
    <cdr:to>
      <cdr:x>0.61846</cdr:x>
      <cdr:y>0.99611</cdr:y>
    </cdr:to>
    <cdr:sp macro="" textlink="">
      <cdr:nvSpPr>
        <cdr:cNvPr id="14" name="Right Arrow 13"/>
        <cdr:cNvSpPr/>
      </cdr:nvSpPr>
      <cdr:spPr>
        <a:xfrm xmlns:a="http://schemas.openxmlformats.org/drawingml/2006/main">
          <a:off x="3795680" y="3971239"/>
          <a:ext cx="1444105" cy="321300"/>
        </a:xfrm>
        <a:prstGeom xmlns:a="http://schemas.openxmlformats.org/drawingml/2006/main" prst="rightArrow">
          <a:avLst/>
        </a:prstGeom>
        <a:solidFill xmlns:a="http://schemas.openxmlformats.org/drawingml/2006/main">
          <a:schemeClr val="tx2">
            <a:lumMod val="50000"/>
          </a:schemeClr>
        </a:solidFill>
        <a:ln xmlns:a="http://schemas.openxmlformats.org/drawingml/2006/main" w="12700">
          <a:solidFill>
            <a:schemeClr val="tx1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0.45353</cdr:x>
      <cdr:y>0.9281</cdr:y>
    </cdr:from>
    <cdr:to>
      <cdr:x>0.57441</cdr:x>
      <cdr:y>0.97061</cdr:y>
    </cdr:to>
    <cdr:sp macro="" textlink="">
      <cdr:nvSpPr>
        <cdr:cNvPr id="15" name="TextBox 14"/>
        <cdr:cNvSpPr txBox="1"/>
      </cdr:nvSpPr>
      <cdr:spPr>
        <a:xfrm xmlns:a="http://schemas.openxmlformats.org/drawingml/2006/main">
          <a:off x="3842458" y="3999431"/>
          <a:ext cx="1024133" cy="18318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200" b="1" dirty="0">
              <a:solidFill>
                <a:schemeClr val="tx1"/>
              </a:solidFill>
            </a:rPr>
            <a:t>Favors No </a:t>
          </a:r>
          <a:r>
            <a:rPr lang="en-US" sz="1200" b="1" dirty="0" err="1">
              <a:solidFill>
                <a:schemeClr val="tx1"/>
              </a:solidFill>
            </a:rPr>
            <a:t>Trast</a:t>
          </a:r>
          <a:endParaRPr lang="en-US" sz="12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0.27132</cdr:x>
      <cdr:y>0.92126</cdr:y>
    </cdr:from>
    <cdr:to>
      <cdr:x>0.44177</cdr:x>
      <cdr:y>0.99641</cdr:y>
    </cdr:to>
    <cdr:sp macro="" textlink="">
      <cdr:nvSpPr>
        <cdr:cNvPr id="16" name="Right Arrow 15"/>
        <cdr:cNvSpPr/>
      </cdr:nvSpPr>
      <cdr:spPr>
        <a:xfrm xmlns:a="http://schemas.openxmlformats.org/drawingml/2006/main" rot="10800000">
          <a:off x="2298707" y="3969968"/>
          <a:ext cx="1444106" cy="323842"/>
        </a:xfrm>
        <a:prstGeom xmlns:a="http://schemas.openxmlformats.org/drawingml/2006/main" prst="rightArrow">
          <a:avLst/>
        </a:prstGeom>
        <a:solidFill xmlns:a="http://schemas.openxmlformats.org/drawingml/2006/main">
          <a:schemeClr val="tx2">
            <a:lumMod val="50000"/>
          </a:schemeClr>
        </a:solidFill>
        <a:ln xmlns:a="http://schemas.openxmlformats.org/drawingml/2006/main" w="12700">
          <a:solidFill>
            <a:schemeClr val="tx1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0.32347</cdr:x>
      <cdr:y>0.93081</cdr:y>
    </cdr:from>
    <cdr:to>
      <cdr:x>0.43812</cdr:x>
      <cdr:y>0.96789</cdr:y>
    </cdr:to>
    <cdr:sp macro="" textlink="">
      <cdr:nvSpPr>
        <cdr:cNvPr id="17" name="TextBox 1"/>
        <cdr:cNvSpPr txBox="1"/>
      </cdr:nvSpPr>
      <cdr:spPr>
        <a:xfrm xmlns:a="http://schemas.openxmlformats.org/drawingml/2006/main">
          <a:off x="2740538" y="4011131"/>
          <a:ext cx="971351" cy="15978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en-US" sz="1200" b="1" dirty="0">
              <a:solidFill>
                <a:schemeClr val="tx1"/>
              </a:solidFill>
            </a:rPr>
            <a:t>Favors </a:t>
          </a:r>
          <a:r>
            <a:rPr lang="en-US" sz="1200" b="1" dirty="0" err="1">
              <a:solidFill>
                <a:schemeClr val="tx1"/>
              </a:solidFill>
            </a:rPr>
            <a:t>Trast</a:t>
          </a:r>
          <a:endParaRPr lang="en-US" sz="12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0.11155</cdr:x>
      <cdr:y>0.51179</cdr:y>
    </cdr:from>
    <cdr:to>
      <cdr:x>0.32932</cdr:x>
      <cdr:y>0.67244</cdr:y>
    </cdr:to>
    <cdr:sp macro="" textlink="">
      <cdr:nvSpPr>
        <cdr:cNvPr id="19" name="TextBox 1"/>
        <cdr:cNvSpPr txBox="1"/>
      </cdr:nvSpPr>
      <cdr:spPr>
        <a:xfrm xmlns:a="http://schemas.openxmlformats.org/drawingml/2006/main">
          <a:off x="945052" y="2205441"/>
          <a:ext cx="1845016" cy="69228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/>
          <a:r>
            <a:rPr lang="en-US" sz="1400" b="1" dirty="0">
              <a:solidFill>
                <a:schemeClr val="tx1"/>
              </a:solidFill>
            </a:rPr>
            <a:t>Hormone Receptor Status</a:t>
          </a:r>
        </a:p>
        <a:p xmlns:a="http://schemas.openxmlformats.org/drawingml/2006/main">
          <a:pPr algn="r"/>
          <a:r>
            <a:rPr lang="en-US" sz="1400" b="1" dirty="0">
              <a:solidFill>
                <a:schemeClr val="tx1"/>
              </a:solidFill>
            </a:rPr>
            <a:t>ER and PR–</a:t>
          </a:r>
        </a:p>
        <a:p xmlns:a="http://schemas.openxmlformats.org/drawingml/2006/main">
          <a:pPr algn="r"/>
          <a:r>
            <a:rPr lang="en-US" sz="1400" b="1" dirty="0">
              <a:solidFill>
                <a:schemeClr val="tx1"/>
              </a:solidFill>
            </a:rPr>
            <a:t>ER and/or PR+</a:t>
          </a:r>
        </a:p>
      </cdr:txBody>
    </cdr:sp>
  </cdr:relSizeAnchor>
  <cdr:relSizeAnchor xmlns:cdr="http://schemas.openxmlformats.org/drawingml/2006/chartDrawing">
    <cdr:from>
      <cdr:x>0.0458</cdr:x>
      <cdr:y>0.29467</cdr:y>
    </cdr:from>
    <cdr:to>
      <cdr:x>0.33059</cdr:x>
      <cdr:y>0.5043</cdr:y>
    </cdr:to>
    <cdr:sp macro="" textlink="">
      <cdr:nvSpPr>
        <cdr:cNvPr id="20" name="TextBox 1"/>
        <cdr:cNvSpPr txBox="1"/>
      </cdr:nvSpPr>
      <cdr:spPr>
        <a:xfrm xmlns:a="http://schemas.openxmlformats.org/drawingml/2006/main">
          <a:off x="387995" y="1269813"/>
          <a:ext cx="2412830" cy="9033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/>
          <a:r>
            <a:rPr lang="en-US" sz="1400" b="1" dirty="0">
              <a:solidFill>
                <a:schemeClr val="tx1"/>
              </a:solidFill>
            </a:rPr>
            <a:t>Number of Positive Nodes</a:t>
          </a:r>
        </a:p>
        <a:p xmlns:a="http://schemas.openxmlformats.org/drawingml/2006/main">
          <a:pPr algn="r"/>
          <a:r>
            <a:rPr lang="en-US" sz="1400" b="1" dirty="0">
              <a:solidFill>
                <a:schemeClr val="tx1"/>
              </a:solidFill>
            </a:rPr>
            <a:t>0-3</a:t>
          </a:r>
        </a:p>
        <a:p xmlns:a="http://schemas.openxmlformats.org/drawingml/2006/main">
          <a:pPr algn="r"/>
          <a:r>
            <a:rPr lang="en-US" sz="1400" b="1" dirty="0">
              <a:solidFill>
                <a:schemeClr val="tx1"/>
              </a:solidFill>
            </a:rPr>
            <a:t>4-9</a:t>
          </a:r>
        </a:p>
        <a:p xmlns:a="http://schemas.openxmlformats.org/drawingml/2006/main">
          <a:pPr algn="r"/>
          <a:r>
            <a:rPr lang="en-US" sz="1400" b="1" dirty="0">
              <a:solidFill>
                <a:schemeClr val="tx1"/>
              </a:solidFill>
            </a:rPr>
            <a:t>10+</a:t>
          </a:r>
        </a:p>
      </cdr:txBody>
    </cdr:sp>
  </cdr:relSizeAnchor>
  <cdr:relSizeAnchor xmlns:cdr="http://schemas.openxmlformats.org/drawingml/2006/chartDrawing">
    <cdr:from>
      <cdr:x>0.11798</cdr:x>
      <cdr:y>0.66998</cdr:y>
    </cdr:from>
    <cdr:to>
      <cdr:x>0.32263</cdr:x>
      <cdr:y>0.83651</cdr:y>
    </cdr:to>
    <cdr:sp macro="" textlink="">
      <cdr:nvSpPr>
        <cdr:cNvPr id="21" name="TextBox 1"/>
        <cdr:cNvSpPr txBox="1"/>
      </cdr:nvSpPr>
      <cdr:spPr>
        <a:xfrm xmlns:a="http://schemas.openxmlformats.org/drawingml/2006/main">
          <a:off x="999537" y="2887122"/>
          <a:ext cx="1733858" cy="7176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/>
          <a:r>
            <a:rPr lang="en-US" sz="1400" b="1" dirty="0">
              <a:solidFill>
                <a:schemeClr val="tx1"/>
              </a:solidFill>
            </a:rPr>
            <a:t>Intended Chemotherapy</a:t>
          </a:r>
        </a:p>
        <a:p xmlns:a="http://schemas.openxmlformats.org/drawingml/2006/main">
          <a:pPr algn="r"/>
          <a:r>
            <a:rPr lang="en-US" sz="1400" b="1" dirty="0">
              <a:solidFill>
                <a:schemeClr val="tx1"/>
              </a:solidFill>
            </a:rPr>
            <a:t>AC </a:t>
          </a:r>
          <a:r>
            <a:rPr lang="en-US" sz="1400" b="1" dirty="0">
              <a:solidFill>
                <a:schemeClr val="tx1"/>
              </a:solidFill>
              <a:sym typeface="Wingdings" panose="05000000000000000000" pitchFamily="2" charset="2"/>
            </a:rPr>
            <a:t> WP</a:t>
          </a:r>
        </a:p>
        <a:p xmlns:a="http://schemas.openxmlformats.org/drawingml/2006/main">
          <a:pPr algn="r"/>
          <a:r>
            <a:rPr lang="en-US" sz="1400" b="1" dirty="0">
              <a:solidFill>
                <a:schemeClr val="tx1"/>
              </a:solidFill>
              <a:sym typeface="Wingdings" panose="05000000000000000000" pitchFamily="2" charset="2"/>
            </a:rPr>
            <a:t>TC</a:t>
          </a:r>
          <a:endParaRPr lang="en-US" sz="1400" b="1" dirty="0">
            <a:solidFill>
              <a:schemeClr val="tx1"/>
            </a:solidFill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>
            <a:extLst>
              <a:ext uri="{FF2B5EF4-FFF2-40B4-BE49-F238E27FC236}">
                <a16:creationId xmlns:a16="http://schemas.microsoft.com/office/drawing/2014/main" id="{C5F5BE4C-53D8-4659-A2D1-5749FEB22E9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72421" cy="4573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61" tIns="46081" rIns="92161" bIns="46081" numCol="1" anchor="t" anchorCtr="0" compatLnSpc="1">
            <a:prstTxWarp prst="textNoShape">
              <a:avLst/>
            </a:prstTxWarp>
          </a:bodyPr>
          <a:lstStyle>
            <a:lvl1pPr defTabSz="921706" eaLnBrk="0" hangingPunct="0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6803" name="Rectangle 3">
            <a:extLst>
              <a:ext uri="{FF2B5EF4-FFF2-40B4-BE49-F238E27FC236}">
                <a16:creationId xmlns:a16="http://schemas.microsoft.com/office/drawing/2014/main" id="{93392DF3-8496-4142-8B54-8CF917445FB8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026" y="1"/>
            <a:ext cx="2972421" cy="4573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61" tIns="46081" rIns="92161" bIns="46081" numCol="1" anchor="t" anchorCtr="0" compatLnSpc="1">
            <a:prstTxWarp prst="textNoShape">
              <a:avLst/>
            </a:prstTxWarp>
          </a:bodyPr>
          <a:lstStyle>
            <a:lvl1pPr algn="r" defTabSz="921706" eaLnBrk="0" hangingPunct="0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49AE0542-2D93-40F7-A500-B236ECF8AE38}" type="datetimeFigureOut">
              <a:rPr lang="en-US"/>
              <a:pPr>
                <a:defRPr/>
              </a:pPr>
              <a:t>12/5/2017</a:t>
            </a:fld>
            <a:endParaRPr lang="en-US"/>
          </a:p>
        </p:txBody>
      </p:sp>
      <p:sp>
        <p:nvSpPr>
          <p:cNvPr id="76804" name="Rectangle 4">
            <a:extLst>
              <a:ext uri="{FF2B5EF4-FFF2-40B4-BE49-F238E27FC236}">
                <a16:creationId xmlns:a16="http://schemas.microsoft.com/office/drawing/2014/main" id="{78EB273B-33CA-4A3E-AD21-0B6209F139CB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685072"/>
            <a:ext cx="2972421" cy="4573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61" tIns="46081" rIns="92161" bIns="46081" numCol="1" anchor="b" anchorCtr="0" compatLnSpc="1">
            <a:prstTxWarp prst="textNoShape">
              <a:avLst/>
            </a:prstTxWarp>
          </a:bodyPr>
          <a:lstStyle>
            <a:lvl1pPr defTabSz="921706" eaLnBrk="0" hangingPunct="0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6805" name="Rectangle 5">
            <a:extLst>
              <a:ext uri="{FF2B5EF4-FFF2-40B4-BE49-F238E27FC236}">
                <a16:creationId xmlns:a16="http://schemas.microsoft.com/office/drawing/2014/main" id="{8A136C02-F830-4A38-93E4-E73C32D32EFA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026" y="8685072"/>
            <a:ext cx="2972421" cy="4573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61" tIns="46081" rIns="92161" bIns="46081" numCol="1" anchor="b" anchorCtr="0" compatLnSpc="1">
            <a:prstTxWarp prst="textNoShape">
              <a:avLst/>
            </a:prstTxWarp>
          </a:bodyPr>
          <a:lstStyle>
            <a:lvl1pPr algn="r" defTabSz="921706">
              <a:defRPr sz="1200"/>
            </a:lvl1pPr>
          </a:lstStyle>
          <a:p>
            <a:fld id="{C7D3975A-F701-4F3E-86D6-5497A8C0D9C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04923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B308F74-B402-4301-8BE0-D0A483076ABF}"/>
              </a:ext>
            </a:extLst>
          </p:cNvPr>
          <p:cNvSpPr>
            <a:spLocks noGrp="1"/>
          </p:cNvSpPr>
          <p:nvPr>
            <p:ph type="hdr" sz="quarter"/>
          </p:nvPr>
        </p:nvSpPr>
        <p:spPr bwMode="auto">
          <a:xfrm>
            <a:off x="1" y="1"/>
            <a:ext cx="2972421" cy="4573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161" tIns="46081" rIns="92161" bIns="46081" numCol="1" anchor="t" anchorCtr="0" compatLnSpc="1">
            <a:prstTxWarp prst="textNoShape">
              <a:avLst/>
            </a:prstTxWarp>
          </a:bodyPr>
          <a:lstStyle>
            <a:lvl1pPr defTabSz="921706" eaLnBrk="1" hangingPunct="1">
              <a:defRPr sz="12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r>
              <a:rPr lang="en-US" dirty="0"/>
              <a:t>B-47 SABCS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808393-8902-4E56-86ED-DEAE47D5368A}"/>
              </a:ext>
            </a:extLst>
          </p:cNvPr>
          <p:cNvSpPr>
            <a:spLocks noGrp="1"/>
          </p:cNvSpPr>
          <p:nvPr>
            <p:ph type="dt" idx="1"/>
          </p:nvPr>
        </p:nvSpPr>
        <p:spPr bwMode="auto">
          <a:xfrm>
            <a:off x="3884026" y="1"/>
            <a:ext cx="2972421" cy="4573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161" tIns="46081" rIns="92161" bIns="46081" numCol="1" anchor="t" anchorCtr="0" compatLnSpc="1">
            <a:prstTxWarp prst="textNoShape">
              <a:avLst/>
            </a:prstTxWarp>
          </a:bodyPr>
          <a:lstStyle>
            <a:lvl1pPr algn="r" defTabSz="921706" eaLnBrk="1" hangingPunct="1">
              <a:defRPr sz="1200"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94968D05-7743-41E3-93E2-E992580CC741}" type="datetimeFigureOut">
              <a:rPr lang="en-US"/>
              <a:pPr>
                <a:defRPr/>
              </a:pPr>
              <a:t>12/5/2017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5B19DB53-5F88-412F-8F8C-A4B050A6428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443" tIns="45222" rIns="90443" bIns="45222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EFC0098B-7104-408E-A3B5-C011B156C8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 bwMode="auto">
          <a:xfrm>
            <a:off x="686421" y="4344108"/>
            <a:ext cx="5485158" cy="4114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161" tIns="46081" rIns="92161" bIns="4608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62CCE0-68F0-4E26-9160-ECF2EFE72D3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 bwMode="auto">
          <a:xfrm>
            <a:off x="1" y="8685072"/>
            <a:ext cx="2972421" cy="4573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161" tIns="46081" rIns="92161" bIns="46081" numCol="1" anchor="b" anchorCtr="0" compatLnSpc="1">
            <a:prstTxWarp prst="textNoShape">
              <a:avLst/>
            </a:prstTxWarp>
          </a:bodyPr>
          <a:lstStyle>
            <a:lvl1pPr defTabSz="921706" eaLnBrk="1" hangingPunct="1">
              <a:defRPr sz="12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7922A1-BBDC-467C-89E5-B4F42804D51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xfrm>
            <a:off x="3429001" y="8564053"/>
            <a:ext cx="2755003" cy="3143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161" tIns="46081" rIns="92161" bIns="46081" numCol="1" anchor="b" anchorCtr="0" compatLnSpc="1">
            <a:prstTxWarp prst="textNoShape">
              <a:avLst/>
            </a:prstTxWarp>
          </a:bodyPr>
          <a:lstStyle>
            <a:lvl1pPr algn="r" defTabSz="921706" eaLnBrk="1" hangingPunct="1">
              <a:defRPr sz="1200">
                <a:latin typeface="Calibri" pitchFamily="34" charset="0"/>
              </a:defRPr>
            </a:lvl1pPr>
          </a:lstStyle>
          <a:p>
            <a:fld id="{D55DB9AE-04C7-496F-92D3-879D805605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80150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380985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76197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1142954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523939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904924" algn="l" defTabSz="76197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285909" algn="l" defTabSz="76197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666893" algn="l" defTabSz="76197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3047878" algn="l" defTabSz="76197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Rectangle 3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dirty="0"/>
              <a:t>I want to thank the educational committee for allowing me,</a:t>
            </a:r>
            <a:r>
              <a:rPr lang="en-US" altLang="en-US" baseline="0" dirty="0"/>
              <a:t> on behalf of my co-investigators and NSABP/NRG, to present the results of NSABP B-47.  The title describes the study. Read title.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407713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Rectangle 3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dirty="0"/>
              <a:t>Here is the Forest Plot for the Stratification Variables.</a:t>
            </a:r>
            <a:r>
              <a:rPr lang="en-US" altLang="en-US" baseline="0" dirty="0"/>
              <a:t>  Note there is no outcome difference in any of the variables including IHC 2+, and there was no benefit trend seen. 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6790455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 txBox="1">
            <a:spLocks noGrp="1" noChangeArrowheads="1"/>
          </p:cNvSpPr>
          <p:nvPr/>
        </p:nvSpPr>
        <p:spPr bwMode="auto">
          <a:xfrm>
            <a:off x="3429001" y="8564053"/>
            <a:ext cx="2755003" cy="3143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161" tIns="46081" rIns="92161" bIns="46081" anchor="b"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05880C3A-AD34-4D2E-A418-7E866BE2C346}" type="slidenum">
              <a:rPr lang="en-US" altLang="en-US"/>
              <a:pPr algn="r" eaLnBrk="1" hangingPunct="1">
                <a:spcBef>
                  <a:spcPct val="0"/>
                </a:spcBef>
              </a:pPr>
              <a:t>11</a:t>
            </a:fld>
            <a:endParaRPr lang="en-US" altLang="en-US"/>
          </a:p>
        </p:txBody>
      </p:sp>
      <p:sp>
        <p:nvSpPr>
          <p:cNvPr id="3277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2" name="Rectangle 3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156" tIns="46079" rIns="92156" bIns="46079"/>
          <a:lstStyle/>
          <a:p>
            <a:pPr eaLnBrk="1" hangingPunct="1"/>
            <a:r>
              <a:rPr lang="en-US" altLang="en-US" sz="1000" dirty="0"/>
              <a:t>The primary objective of improving IDFS was NOT met.</a:t>
            </a:r>
          </a:p>
          <a:p>
            <a:pPr eaLnBrk="1" hangingPunct="1"/>
            <a:r>
              <a:rPr lang="en-US" altLang="en-US" sz="1000" dirty="0"/>
              <a:t>None of the secondary objectives of OS, DFS, BCFS, RFI, and DRFI were met. No trends of efficacy were seen.</a:t>
            </a:r>
          </a:p>
          <a:p>
            <a:pPr eaLnBrk="1" hangingPunct="1"/>
            <a:r>
              <a:rPr lang="en-US" altLang="en-US" sz="1000" dirty="0"/>
              <a:t>There was NO difference in outcomes for IHC 1+ or 2+. </a:t>
            </a:r>
          </a:p>
          <a:p>
            <a:pPr eaLnBrk="1" hangingPunct="1"/>
            <a:r>
              <a:rPr lang="en-US" altLang="en-US" sz="1000" dirty="0"/>
              <a:t>Severe toxicities were infrequent and not appreciably increased with the addition of trastuzumab other than 1% increase</a:t>
            </a:r>
            <a:r>
              <a:rPr lang="en-US" altLang="en-US" sz="1000" baseline="0" dirty="0"/>
              <a:t> in cardiotoxicity.</a:t>
            </a:r>
            <a:endParaRPr lang="en-US" altLang="en-US" sz="1000" dirty="0"/>
          </a:p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8019684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Rectangle 3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1000" dirty="0"/>
              <a:t>Patients in both arms did well with 5-year IDFS of 89.2 to 89.6% and 5-year OS of 94.8 to 96.2%.</a:t>
            </a:r>
          </a:p>
          <a:p>
            <a:r>
              <a:rPr lang="en-US" altLang="en-US" sz="1000" dirty="0"/>
              <a:t>The retrospective outcome differences in HER2-low patients identified in 2 major adjuvant trials are not readily explained.</a:t>
            </a:r>
          </a:p>
          <a:p>
            <a:r>
              <a:rPr lang="en-US" altLang="en-US" sz="1000" dirty="0"/>
              <a:t>There is NO benefit with trastuzumab therapy in patients with FISH ratios &lt;2.0 and IHC staining intensity of either 1+ or 2+. </a:t>
            </a:r>
          </a:p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745905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These are the listed Potential COI’s including sponsored study participation.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5DB9AE-04C7-496F-92D3-879D8056058F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66993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Many of you here today remember the excitement in 2005 when Dr. Romond presented the results of the combined</a:t>
            </a:r>
            <a:r>
              <a:rPr lang="en-US" baseline="0" dirty="0"/>
              <a:t> analysis of NSABP B-31 and N9831 showing the dramatic improvement in DFS when trastuzumab was added to chemotherapy in HER2-positive breast cancer.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5DB9AE-04C7-496F-92D3-879D8056058F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69612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As a reminder,</a:t>
            </a:r>
            <a:r>
              <a:rPr lang="en-US" baseline="0" dirty="0"/>
              <a:t> those studies defined HER2+ disease by a FISH result of &gt;2.0 and or an IHC score of 3+.  The qualifying HER2 testing was performed initially at a local lab.  The NSABP initiated a central quality check on enrolled patients after 529 patients.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5DB9AE-04C7-496F-92D3-879D8056058F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44792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1706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34852" indent="-282635" defTabSz="921706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30541" indent="-226108" defTabSz="921706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82758" indent="-226108" defTabSz="921706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34974" indent="-226108" defTabSz="921706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487191" indent="-226108" defTabSz="92170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39407" indent="-226108" defTabSz="92170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391624" indent="-226108" defTabSz="92170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43840" indent="-226108" defTabSz="92170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B314CC43-13FE-427F-999B-1EA898CA5F60}" type="slidenum">
              <a:rPr lang="en-US" altLang="en-US">
                <a:latin typeface="Calibri" pitchFamily="34" charset="0"/>
              </a:rPr>
              <a:pPr/>
              <a:t>5</a:t>
            </a:fld>
            <a:endParaRPr lang="en-US" altLang="en-US">
              <a:latin typeface="Calibri" pitchFamily="34" charset="0"/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58775" y="674688"/>
            <a:ext cx="5994400" cy="337343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/>
              <a:t>When the B-31 population was analyzed</a:t>
            </a:r>
            <a:r>
              <a:rPr lang="en-US" altLang="en-US" baseline="0" dirty="0"/>
              <a:t> by centrally-tested HER2 status, there was no relationship between trastuzumab benefit and HER2 status by FISH, or IHC, or the combination. Note the Hazard Ratio for the 174 centrally HER2-negative patients same as for FISH and IHC 3+.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778101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Dr</a:t>
            </a:r>
            <a:r>
              <a:rPr lang="en-US" dirty="0"/>
              <a:t> Perez published similar</a:t>
            </a:r>
            <a:r>
              <a:rPr lang="en-US" baseline="0" dirty="0"/>
              <a:t> results showing a low HR for trastuzumab benefit in the 103 N9831 centrally HER2 negative patients.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5DB9AE-04C7-496F-92D3-879D8056058F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84433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dirty="0"/>
              <a:t>Because of these results, NSABP</a:t>
            </a:r>
            <a:r>
              <a:rPr lang="en-US" altLang="en-US" baseline="0" dirty="0"/>
              <a:t> and NCI CTEP initiated B-47, A RCT of </a:t>
            </a:r>
            <a:r>
              <a:rPr lang="en-US" altLang="en-US" baseline="0" dirty="0" err="1"/>
              <a:t>Chemorx</a:t>
            </a:r>
            <a:r>
              <a:rPr lang="en-US" altLang="en-US" baseline="0" dirty="0"/>
              <a:t> with or without one year of trastuzumab.  The stratification variables were as listed on this slide.  The chemotherapy was of physician’s choice between AC WP and TC x 6. Trastuzumab was not given concurrently with doxorubicin.</a:t>
            </a:r>
            <a:endParaRPr lang="en-US" altLang="en-US" dirty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884026" y="8685072"/>
            <a:ext cx="2972421" cy="45735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1706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34852" indent="-282635" defTabSz="921706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30541" indent="-226108" defTabSz="921706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82758" indent="-226108" defTabSz="921706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34974" indent="-226108" defTabSz="921706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487191" indent="-226108" defTabSz="92170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39407" indent="-226108" defTabSz="92170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391624" indent="-226108" defTabSz="92170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43840" indent="-226108" defTabSz="92170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B6294294-875B-4231-9999-D0FF1A5FB0D2}" type="slidenum">
              <a:rPr lang="en-US" altLang="en-US"/>
              <a:pPr>
                <a:spcBef>
                  <a:spcPct val="0"/>
                </a:spcBef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83939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dirty="0"/>
              <a:t>B-47 enrolled 3,270 patients from</a:t>
            </a:r>
            <a:r>
              <a:rPr lang="en-US" altLang="en-US" baseline="0" dirty="0"/>
              <a:t> 2011 to 2015. Median follow-up at analysis was 46.1 months.</a:t>
            </a:r>
            <a:endParaRPr lang="en-US" altLang="en-US" dirty="0"/>
          </a:p>
        </p:txBody>
      </p:sp>
      <p:sp>
        <p:nvSpPr>
          <p:cNvPr id="18436" name="Slide Number Placeholder 3"/>
          <p:cNvSpPr txBox="1">
            <a:spLocks noGrp="1"/>
          </p:cNvSpPr>
          <p:nvPr/>
        </p:nvSpPr>
        <p:spPr bwMode="auto">
          <a:xfrm>
            <a:off x="3884026" y="8685072"/>
            <a:ext cx="2972421" cy="4573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161" tIns="46081" rIns="92161" bIns="46081" anchor="b"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ADF3185A-9670-4811-9420-FA6A53200D94}" type="slidenum">
              <a:rPr lang="en-US" altLang="en-US"/>
              <a:pPr algn="r" eaLnBrk="1" hangingPunct="1">
                <a:spcBef>
                  <a:spcPct val="0"/>
                </a:spcBef>
              </a:pPr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66112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There was absolutely no</a:t>
            </a:r>
            <a:r>
              <a:rPr lang="en-US" baseline="0" dirty="0"/>
              <a:t> difference in IDFS between the two arms, with an HR of 0.98, a near-equal number of events, and a 5-year estimate of EFS of 89.2% for </a:t>
            </a:r>
            <a:r>
              <a:rPr lang="en-US" baseline="0" dirty="0" err="1"/>
              <a:t>ChemoRx</a:t>
            </a:r>
            <a:r>
              <a:rPr lang="en-US" baseline="0" dirty="0"/>
              <a:t> alone and 89.6% for </a:t>
            </a:r>
            <a:r>
              <a:rPr lang="en-US" baseline="0" dirty="0" err="1"/>
              <a:t>ChemoRx</a:t>
            </a:r>
            <a:r>
              <a:rPr lang="en-US" baseline="0" dirty="0"/>
              <a:t> and trastuzumab.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5DB9AE-04C7-496F-92D3-879D8056058F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4831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380985" indent="0" algn="ctr">
              <a:buNone/>
              <a:defRPr/>
            </a:lvl2pPr>
            <a:lvl3pPr marL="761970" indent="0" algn="ctr">
              <a:buNone/>
              <a:defRPr/>
            </a:lvl3pPr>
            <a:lvl4pPr marL="1142954" indent="0" algn="ctr">
              <a:buNone/>
              <a:defRPr/>
            </a:lvl4pPr>
            <a:lvl5pPr marL="1523939" indent="0" algn="ctr">
              <a:buNone/>
              <a:defRPr/>
            </a:lvl5pPr>
            <a:lvl6pPr marL="1904924" indent="0" algn="ctr">
              <a:buNone/>
              <a:defRPr/>
            </a:lvl6pPr>
            <a:lvl7pPr marL="2285909" indent="0" algn="ctr">
              <a:buNone/>
              <a:defRPr/>
            </a:lvl7pPr>
            <a:lvl8pPr marL="2666893" indent="0" algn="ctr">
              <a:buNone/>
              <a:defRPr/>
            </a:lvl8pPr>
            <a:lvl9pPr marL="3047878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042966866"/>
      </p:ext>
    </p:extLst>
  </p:cSld>
  <p:clrMapOvr>
    <a:masterClrMapping/>
  </p:clrMapOvr>
  <p:transition>
    <p:pull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69081015"/>
      </p:ext>
    </p:extLst>
  </p:cSld>
  <p:clrMapOvr>
    <a:masterClrMapping/>
  </p:clrMapOvr>
  <p:transition>
    <p:pull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0079" y="240506"/>
            <a:ext cx="2118077" cy="4739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5845" y="240506"/>
            <a:ext cx="6218767" cy="47398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8870946"/>
      </p:ext>
    </p:extLst>
  </p:cSld>
  <p:clrMapOvr>
    <a:masterClrMapping/>
  </p:clrMapOvr>
  <p:transition>
    <p:pull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92115975"/>
      </p:ext>
    </p:extLst>
  </p:cSld>
  <p:clrMapOvr>
    <a:masterClrMapping/>
  </p:clrMapOvr>
  <p:transition>
    <p:pull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489" y="3305176"/>
            <a:ext cx="7772400" cy="1021556"/>
          </a:xfrm>
        </p:spPr>
        <p:txBody>
          <a:bodyPr anchor="t"/>
          <a:lstStyle>
            <a:lvl1pPr algn="l">
              <a:defRPr sz="33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489" y="2180035"/>
            <a:ext cx="7772400" cy="1125140"/>
          </a:xfrm>
        </p:spPr>
        <p:txBody>
          <a:bodyPr anchor="b"/>
          <a:lstStyle>
            <a:lvl1pPr marL="0" indent="0">
              <a:buNone/>
              <a:defRPr sz="1700"/>
            </a:lvl1pPr>
            <a:lvl2pPr marL="380985" indent="0">
              <a:buNone/>
              <a:defRPr sz="1500"/>
            </a:lvl2pPr>
            <a:lvl3pPr marL="761970" indent="0">
              <a:buNone/>
              <a:defRPr sz="1300"/>
            </a:lvl3pPr>
            <a:lvl4pPr marL="1142954" indent="0">
              <a:buNone/>
              <a:defRPr sz="1200"/>
            </a:lvl4pPr>
            <a:lvl5pPr marL="1523939" indent="0">
              <a:buNone/>
              <a:defRPr sz="1200"/>
            </a:lvl5pPr>
            <a:lvl6pPr marL="1904924" indent="0">
              <a:buNone/>
              <a:defRPr sz="1200"/>
            </a:lvl6pPr>
            <a:lvl7pPr marL="2285909" indent="0">
              <a:buNone/>
              <a:defRPr sz="1200"/>
            </a:lvl7pPr>
            <a:lvl8pPr marL="2666893" indent="0">
              <a:buNone/>
              <a:defRPr sz="1200"/>
            </a:lvl8pPr>
            <a:lvl9pPr marL="30478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647066"/>
      </p:ext>
    </p:extLst>
  </p:cSld>
  <p:clrMapOvr>
    <a:masterClrMapping/>
  </p:clrMapOvr>
  <p:transition>
    <p:pull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5845" y="1479947"/>
            <a:ext cx="4168422" cy="3500438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9734" y="1479947"/>
            <a:ext cx="4168422" cy="3500438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35579494"/>
      </p:ext>
    </p:extLst>
  </p:cSld>
  <p:clrMapOvr>
    <a:masterClrMapping/>
  </p:clrMapOvr>
  <p:transition>
    <p:pull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012" cy="47982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0985" indent="0">
              <a:buNone/>
              <a:defRPr sz="1700" b="1"/>
            </a:lvl2pPr>
            <a:lvl3pPr marL="761970" indent="0">
              <a:buNone/>
              <a:defRPr sz="1500" b="1"/>
            </a:lvl3pPr>
            <a:lvl4pPr marL="1142954" indent="0">
              <a:buNone/>
              <a:defRPr sz="1300" b="1"/>
            </a:lvl4pPr>
            <a:lvl5pPr marL="1523939" indent="0">
              <a:buNone/>
              <a:defRPr sz="1300" b="1"/>
            </a:lvl5pPr>
            <a:lvl6pPr marL="1904924" indent="0">
              <a:buNone/>
              <a:defRPr sz="1300" b="1"/>
            </a:lvl6pPr>
            <a:lvl7pPr marL="2285909" indent="0">
              <a:buNone/>
              <a:defRPr sz="1300" b="1"/>
            </a:lvl7pPr>
            <a:lvl8pPr marL="2666893" indent="0">
              <a:buNone/>
              <a:defRPr sz="1300" b="1"/>
            </a:lvl8pPr>
            <a:lvl9pPr marL="3047878" indent="0">
              <a:buNone/>
              <a:defRPr sz="1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012" cy="2963466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378" y="1151335"/>
            <a:ext cx="4041422" cy="47982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0985" indent="0">
              <a:buNone/>
              <a:defRPr sz="1700" b="1"/>
            </a:lvl2pPr>
            <a:lvl3pPr marL="761970" indent="0">
              <a:buNone/>
              <a:defRPr sz="1500" b="1"/>
            </a:lvl3pPr>
            <a:lvl4pPr marL="1142954" indent="0">
              <a:buNone/>
              <a:defRPr sz="1300" b="1"/>
            </a:lvl4pPr>
            <a:lvl5pPr marL="1523939" indent="0">
              <a:buNone/>
              <a:defRPr sz="1300" b="1"/>
            </a:lvl5pPr>
            <a:lvl6pPr marL="1904924" indent="0">
              <a:buNone/>
              <a:defRPr sz="1300" b="1"/>
            </a:lvl6pPr>
            <a:lvl7pPr marL="2285909" indent="0">
              <a:buNone/>
              <a:defRPr sz="1300" b="1"/>
            </a:lvl7pPr>
            <a:lvl8pPr marL="2666893" indent="0">
              <a:buNone/>
              <a:defRPr sz="1300" b="1"/>
            </a:lvl8pPr>
            <a:lvl9pPr marL="3047878" indent="0">
              <a:buNone/>
              <a:defRPr sz="1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378" y="1631156"/>
            <a:ext cx="4041422" cy="2963466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3067499"/>
      </p:ext>
    </p:extLst>
  </p:cSld>
  <p:clrMapOvr>
    <a:masterClrMapping/>
  </p:clrMapOvr>
  <p:transition>
    <p:pull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44001456"/>
      </p:ext>
    </p:extLst>
  </p:cSld>
  <p:clrMapOvr>
    <a:masterClrMapping/>
  </p:clrMapOvr>
  <p:transition>
    <p:pull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2661339"/>
      </p:ext>
    </p:extLst>
  </p:cSld>
  <p:clrMapOvr>
    <a:masterClrMapping/>
  </p:clrMapOvr>
  <p:transition>
    <p:pull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7"/>
            <a:ext cx="3008489" cy="871538"/>
          </a:xfrm>
        </p:spPr>
        <p:txBody>
          <a:bodyPr anchor="b"/>
          <a:lstStyle>
            <a:lvl1pPr algn="l">
              <a:defRPr sz="17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756" y="204788"/>
            <a:ext cx="5111044" cy="4389835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6"/>
            <a:ext cx="3008489" cy="3518297"/>
          </a:xfrm>
        </p:spPr>
        <p:txBody>
          <a:bodyPr/>
          <a:lstStyle>
            <a:lvl1pPr marL="0" indent="0">
              <a:buNone/>
              <a:defRPr sz="1200"/>
            </a:lvl1pPr>
            <a:lvl2pPr marL="380985" indent="0">
              <a:buNone/>
              <a:defRPr sz="1000"/>
            </a:lvl2pPr>
            <a:lvl3pPr marL="761970" indent="0">
              <a:buNone/>
              <a:defRPr sz="800"/>
            </a:lvl3pPr>
            <a:lvl4pPr marL="1142954" indent="0">
              <a:buNone/>
              <a:defRPr sz="700"/>
            </a:lvl4pPr>
            <a:lvl5pPr marL="1523939" indent="0">
              <a:buNone/>
              <a:defRPr sz="700"/>
            </a:lvl5pPr>
            <a:lvl6pPr marL="1904924" indent="0">
              <a:buNone/>
              <a:defRPr sz="700"/>
            </a:lvl6pPr>
            <a:lvl7pPr marL="2285909" indent="0">
              <a:buNone/>
              <a:defRPr sz="700"/>
            </a:lvl7pPr>
            <a:lvl8pPr marL="2666893" indent="0">
              <a:buNone/>
              <a:defRPr sz="700"/>
            </a:lvl8pPr>
            <a:lvl9pPr marL="3047878" indent="0">
              <a:buNone/>
              <a:defRPr sz="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03263212"/>
      </p:ext>
    </p:extLst>
  </p:cSld>
  <p:clrMapOvr>
    <a:masterClrMapping/>
  </p:clrMapOvr>
  <p:transition>
    <p:pull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111" y="3600450"/>
            <a:ext cx="5486400" cy="425054"/>
          </a:xfrm>
        </p:spPr>
        <p:txBody>
          <a:bodyPr anchor="b"/>
          <a:lstStyle>
            <a:lvl1pPr algn="l">
              <a:defRPr sz="17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111" y="459581"/>
            <a:ext cx="5486400" cy="3086100"/>
          </a:xfrm>
        </p:spPr>
        <p:txBody>
          <a:bodyPr/>
          <a:lstStyle>
            <a:lvl1pPr marL="0" indent="0">
              <a:buNone/>
              <a:defRPr sz="2700"/>
            </a:lvl1pPr>
            <a:lvl2pPr marL="380985" indent="0">
              <a:buNone/>
              <a:defRPr sz="2300"/>
            </a:lvl2pPr>
            <a:lvl3pPr marL="761970" indent="0">
              <a:buNone/>
              <a:defRPr sz="2000"/>
            </a:lvl3pPr>
            <a:lvl4pPr marL="1142954" indent="0">
              <a:buNone/>
              <a:defRPr sz="1700"/>
            </a:lvl4pPr>
            <a:lvl5pPr marL="1523939" indent="0">
              <a:buNone/>
              <a:defRPr sz="1700"/>
            </a:lvl5pPr>
            <a:lvl6pPr marL="1904924" indent="0">
              <a:buNone/>
              <a:defRPr sz="1700"/>
            </a:lvl6pPr>
            <a:lvl7pPr marL="2285909" indent="0">
              <a:buNone/>
              <a:defRPr sz="1700"/>
            </a:lvl7pPr>
            <a:lvl8pPr marL="2666893" indent="0">
              <a:buNone/>
              <a:defRPr sz="1700"/>
            </a:lvl8pPr>
            <a:lvl9pPr marL="3047878" indent="0">
              <a:buNone/>
              <a:defRPr sz="17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111" y="4025503"/>
            <a:ext cx="5486400" cy="603647"/>
          </a:xfrm>
        </p:spPr>
        <p:txBody>
          <a:bodyPr/>
          <a:lstStyle>
            <a:lvl1pPr marL="0" indent="0">
              <a:buNone/>
              <a:defRPr sz="1200"/>
            </a:lvl1pPr>
            <a:lvl2pPr marL="380985" indent="0">
              <a:buNone/>
              <a:defRPr sz="1000"/>
            </a:lvl2pPr>
            <a:lvl3pPr marL="761970" indent="0">
              <a:buNone/>
              <a:defRPr sz="800"/>
            </a:lvl3pPr>
            <a:lvl4pPr marL="1142954" indent="0">
              <a:buNone/>
              <a:defRPr sz="700"/>
            </a:lvl4pPr>
            <a:lvl5pPr marL="1523939" indent="0">
              <a:buNone/>
              <a:defRPr sz="700"/>
            </a:lvl5pPr>
            <a:lvl6pPr marL="1904924" indent="0">
              <a:buNone/>
              <a:defRPr sz="700"/>
            </a:lvl6pPr>
            <a:lvl7pPr marL="2285909" indent="0">
              <a:buNone/>
              <a:defRPr sz="700"/>
            </a:lvl7pPr>
            <a:lvl8pPr marL="2666893" indent="0">
              <a:buNone/>
              <a:defRPr sz="700"/>
            </a:lvl8pPr>
            <a:lvl9pPr marL="3047878" indent="0">
              <a:buNone/>
              <a:defRPr sz="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41653985"/>
      </p:ext>
    </p:extLst>
  </p:cSld>
  <p:clrMapOvr>
    <a:masterClrMapping/>
  </p:clrMapOvr>
  <p:transition>
    <p:pull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47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8545" y="240506"/>
            <a:ext cx="8445500" cy="97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9450" tIns="33733" rIns="69450" bIns="3373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35845" y="1479947"/>
            <a:ext cx="8472311" cy="350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9450" tIns="33733" rIns="69450" bIns="3373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67" r:id="rId1"/>
    <p:sldLayoutId id="2147483768" r:id="rId2"/>
    <p:sldLayoutId id="2147483769" r:id="rId3"/>
    <p:sldLayoutId id="2147483770" r:id="rId4"/>
    <p:sldLayoutId id="2147483771" r:id="rId5"/>
    <p:sldLayoutId id="2147483772" r:id="rId6"/>
    <p:sldLayoutId id="2147483773" r:id="rId7"/>
    <p:sldLayoutId id="2147483774" r:id="rId8"/>
    <p:sldLayoutId id="2147483775" r:id="rId9"/>
    <p:sldLayoutId id="2147483776" r:id="rId10"/>
    <p:sldLayoutId id="2147483777" r:id="rId11"/>
  </p:sldLayoutIdLst>
  <p:transition>
    <p:pull dir="rd"/>
  </p:transition>
  <p:txStyles>
    <p:titleStyle>
      <a:lvl1pPr algn="ctr" defTabSz="682598" rtl="0" eaLnBrk="0" fontAlgn="base" hangingPunct="0">
        <a:spcBef>
          <a:spcPct val="0"/>
        </a:spcBef>
        <a:spcAft>
          <a:spcPct val="0"/>
        </a:spcAft>
        <a:defRPr sz="3300" b="1">
          <a:solidFill>
            <a:schemeClr val="tx2"/>
          </a:solidFill>
          <a:latin typeface="+mj-lt"/>
          <a:ea typeface="+mj-ea"/>
          <a:cs typeface="+mj-cs"/>
        </a:defRPr>
      </a:lvl1pPr>
      <a:lvl2pPr algn="ctr" defTabSz="682598" rtl="0" eaLnBrk="0" fontAlgn="base" hangingPunct="0">
        <a:spcBef>
          <a:spcPct val="0"/>
        </a:spcBef>
        <a:spcAft>
          <a:spcPct val="0"/>
        </a:spcAft>
        <a:defRPr sz="3300" b="1">
          <a:solidFill>
            <a:schemeClr val="tx2"/>
          </a:solidFill>
          <a:latin typeface="Calibri" pitchFamily="34" charset="0"/>
        </a:defRPr>
      </a:lvl2pPr>
      <a:lvl3pPr algn="ctr" defTabSz="682598" rtl="0" eaLnBrk="0" fontAlgn="base" hangingPunct="0">
        <a:spcBef>
          <a:spcPct val="0"/>
        </a:spcBef>
        <a:spcAft>
          <a:spcPct val="0"/>
        </a:spcAft>
        <a:defRPr sz="3300" b="1">
          <a:solidFill>
            <a:schemeClr val="tx2"/>
          </a:solidFill>
          <a:latin typeface="Calibri" pitchFamily="34" charset="0"/>
        </a:defRPr>
      </a:lvl3pPr>
      <a:lvl4pPr algn="ctr" defTabSz="682598" rtl="0" eaLnBrk="0" fontAlgn="base" hangingPunct="0">
        <a:spcBef>
          <a:spcPct val="0"/>
        </a:spcBef>
        <a:spcAft>
          <a:spcPct val="0"/>
        </a:spcAft>
        <a:defRPr sz="3300" b="1">
          <a:solidFill>
            <a:schemeClr val="tx2"/>
          </a:solidFill>
          <a:latin typeface="Calibri" pitchFamily="34" charset="0"/>
        </a:defRPr>
      </a:lvl4pPr>
      <a:lvl5pPr algn="ctr" defTabSz="682598" rtl="0" eaLnBrk="0" fontAlgn="base" hangingPunct="0">
        <a:spcBef>
          <a:spcPct val="0"/>
        </a:spcBef>
        <a:spcAft>
          <a:spcPct val="0"/>
        </a:spcAft>
        <a:defRPr sz="3300" b="1">
          <a:solidFill>
            <a:schemeClr val="tx2"/>
          </a:solidFill>
          <a:latin typeface="Calibri" pitchFamily="34" charset="0"/>
        </a:defRPr>
      </a:lvl5pPr>
      <a:lvl6pPr marL="380985" algn="ctr" defTabSz="682598" rtl="0" eaLnBrk="0" fontAlgn="base" hangingPunct="0">
        <a:spcBef>
          <a:spcPct val="0"/>
        </a:spcBef>
        <a:spcAft>
          <a:spcPct val="0"/>
        </a:spcAft>
        <a:defRPr sz="3300" b="1">
          <a:solidFill>
            <a:schemeClr val="tx2"/>
          </a:solidFill>
          <a:latin typeface="Calibri" pitchFamily="34" charset="0"/>
        </a:defRPr>
      </a:lvl6pPr>
      <a:lvl7pPr marL="761970" algn="ctr" defTabSz="682598" rtl="0" eaLnBrk="0" fontAlgn="base" hangingPunct="0">
        <a:spcBef>
          <a:spcPct val="0"/>
        </a:spcBef>
        <a:spcAft>
          <a:spcPct val="0"/>
        </a:spcAft>
        <a:defRPr sz="3300" b="1">
          <a:solidFill>
            <a:schemeClr val="tx2"/>
          </a:solidFill>
          <a:latin typeface="Calibri" pitchFamily="34" charset="0"/>
        </a:defRPr>
      </a:lvl7pPr>
      <a:lvl8pPr marL="1142954" algn="ctr" defTabSz="682598" rtl="0" eaLnBrk="0" fontAlgn="base" hangingPunct="0">
        <a:spcBef>
          <a:spcPct val="0"/>
        </a:spcBef>
        <a:spcAft>
          <a:spcPct val="0"/>
        </a:spcAft>
        <a:defRPr sz="3300" b="1">
          <a:solidFill>
            <a:schemeClr val="tx2"/>
          </a:solidFill>
          <a:latin typeface="Calibri" pitchFamily="34" charset="0"/>
        </a:defRPr>
      </a:lvl8pPr>
      <a:lvl9pPr marL="1523939" algn="ctr" defTabSz="682598" rtl="0" eaLnBrk="0" fontAlgn="base" hangingPunct="0">
        <a:spcBef>
          <a:spcPct val="0"/>
        </a:spcBef>
        <a:spcAft>
          <a:spcPct val="0"/>
        </a:spcAft>
        <a:defRPr sz="3300" b="1">
          <a:solidFill>
            <a:schemeClr val="tx2"/>
          </a:solidFill>
          <a:latin typeface="Calibri" pitchFamily="34" charset="0"/>
        </a:defRPr>
      </a:lvl9pPr>
    </p:titleStyle>
    <p:bodyStyle>
      <a:lvl1pPr marL="256636" indent="-256636" algn="l" defTabSz="682598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SzPct val="100000"/>
        <a:buChar char="•"/>
        <a:defRPr sz="2700" b="1">
          <a:solidFill>
            <a:schemeClr val="tx1"/>
          </a:solidFill>
          <a:latin typeface="+mn-lt"/>
          <a:ea typeface="+mn-ea"/>
          <a:cs typeface="+mn-cs"/>
        </a:defRPr>
      </a:lvl1pPr>
      <a:lvl2pPr marL="677306" indent="-277801" algn="l" defTabSz="682598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SzPct val="100000"/>
        <a:buChar char="–"/>
        <a:defRPr sz="2300" b="1">
          <a:solidFill>
            <a:schemeClr val="tx1"/>
          </a:solidFill>
          <a:latin typeface="+mn-lt"/>
        </a:defRPr>
      </a:lvl2pPr>
      <a:lvl3pPr marL="936588" indent="-116412" algn="l" defTabSz="682598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SzPct val="100000"/>
        <a:buChar char="•"/>
        <a:defRPr sz="2000" b="1">
          <a:solidFill>
            <a:schemeClr val="tx1"/>
          </a:solidFill>
          <a:latin typeface="+mn-lt"/>
        </a:defRPr>
      </a:lvl3pPr>
      <a:lvl4pPr marL="1399590" indent="-309550" algn="l" defTabSz="682598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SzPct val="100000"/>
        <a:buChar char="–"/>
        <a:defRPr sz="1700" b="1">
          <a:solidFill>
            <a:schemeClr val="tx1"/>
          </a:solidFill>
          <a:latin typeface="+mn-lt"/>
        </a:defRPr>
      </a:lvl4pPr>
      <a:lvl5pPr marL="1788512" indent="-246053" algn="l" defTabSz="682598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SzPct val="100000"/>
        <a:buChar char="•"/>
        <a:defRPr b="1">
          <a:solidFill>
            <a:schemeClr val="tx1"/>
          </a:solidFill>
          <a:latin typeface="+mn-lt"/>
        </a:defRPr>
      </a:lvl5pPr>
      <a:lvl6pPr marL="2169497" indent="-246053" algn="l" defTabSz="682598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SzPct val="100000"/>
        <a:buChar char="•"/>
        <a:defRPr b="1">
          <a:solidFill>
            <a:schemeClr val="tx1"/>
          </a:solidFill>
          <a:latin typeface="+mn-lt"/>
        </a:defRPr>
      </a:lvl6pPr>
      <a:lvl7pPr marL="2550481" indent="-246053" algn="l" defTabSz="682598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SzPct val="100000"/>
        <a:buChar char="•"/>
        <a:defRPr b="1">
          <a:solidFill>
            <a:schemeClr val="tx1"/>
          </a:solidFill>
          <a:latin typeface="+mn-lt"/>
        </a:defRPr>
      </a:lvl7pPr>
      <a:lvl8pPr marL="2931466" indent="-246053" algn="l" defTabSz="682598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SzPct val="100000"/>
        <a:buChar char="•"/>
        <a:defRPr b="1">
          <a:solidFill>
            <a:schemeClr val="tx1"/>
          </a:solidFill>
          <a:latin typeface="+mn-lt"/>
        </a:defRPr>
      </a:lvl8pPr>
      <a:lvl9pPr marL="3312451" indent="-246053" algn="l" defTabSz="682598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SzPct val="100000"/>
        <a:buChar char="•"/>
        <a:defRPr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0985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6197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4295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93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0492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8590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66893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47878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Lou.Fehrenbacher@kp.or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Lou.Fehrenbacher@kp.org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Lou.Fehrenbacher@kp.org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Lou.Fehrenbacher@kp.org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Lou.Fehrenbacher@kp.org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hyperlink" Target="mailto:Lou.Fehrenbacher@kp.org" TargetMode="Externa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Lou.Fehrenbacher@kp.org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hyperlink" Target="mailto:Lou.Fehrenbacher@kp.org" TargetMode="External"/><Relationship Id="rId5" Type="http://schemas.openxmlformats.org/officeDocument/2006/relationships/image" Target="../media/image2.emf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Lou.Fehrenbacher@kp.org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Lou.Fehrenbacher@kp.org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Lou.Fehrenbacher@kp.org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4" Type="http://schemas.openxmlformats.org/officeDocument/2006/relationships/hyperlink" Target="mailto:Lou.Fehrenbacher@kp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41867" y="500702"/>
            <a:ext cx="8094133" cy="2476500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altLang="en-US" sz="3000" dirty="0">
                <a:solidFill>
                  <a:srgbClr val="FFFF00"/>
                </a:solidFill>
              </a:rPr>
              <a:t>NSABP B-47 </a:t>
            </a:r>
            <a:r>
              <a:rPr lang="en-US" altLang="en-US" sz="2700" dirty="0">
                <a:solidFill>
                  <a:srgbClr val="FFFF00"/>
                </a:solidFill>
              </a:rPr>
              <a:t>(NRG Oncology)</a:t>
            </a:r>
            <a:br>
              <a:rPr lang="en-US" altLang="en-US" sz="2700" dirty="0">
                <a:solidFill>
                  <a:srgbClr val="FFFF00"/>
                </a:solidFill>
              </a:rPr>
            </a:br>
            <a:r>
              <a:rPr lang="en-US" altLang="en-US" sz="2700" dirty="0">
                <a:solidFill>
                  <a:srgbClr val="FFFF00"/>
                </a:solidFill>
              </a:rPr>
              <a:t>Phase III RCT Comparing Adjuvant Chemotherapy                                 </a:t>
            </a:r>
            <a:r>
              <a:rPr lang="en-US" altLang="en-US" sz="2700" dirty="0" err="1">
                <a:solidFill>
                  <a:srgbClr val="FFFF00"/>
                </a:solidFill>
              </a:rPr>
              <a:t>AC</a:t>
            </a:r>
            <a:r>
              <a:rPr lang="en-US" altLang="en-US" sz="2500" dirty="0" err="1">
                <a:solidFill>
                  <a:srgbClr val="FFFF00"/>
                </a:solidFill>
                <a:sym typeface="Wingdings" panose="05000000000000000000" pitchFamily="2" charset="2"/>
              </a:rPr>
              <a:t></a:t>
            </a:r>
            <a:r>
              <a:rPr lang="en-US" altLang="en-US" sz="2700" dirty="0" err="1">
                <a:solidFill>
                  <a:srgbClr val="FFFF00"/>
                </a:solidFill>
                <a:sym typeface="Wingdings" panose="05000000000000000000" pitchFamily="2" charset="2"/>
              </a:rPr>
              <a:t>W</a:t>
            </a:r>
            <a:r>
              <a:rPr lang="en-US" altLang="en-US" sz="2700" dirty="0" err="1">
                <a:solidFill>
                  <a:srgbClr val="FFFF00"/>
                </a:solidFill>
              </a:rPr>
              <a:t>eekly</a:t>
            </a:r>
            <a:r>
              <a:rPr lang="en-US" altLang="en-US" sz="2700" dirty="0">
                <a:solidFill>
                  <a:srgbClr val="FFFF00"/>
                </a:solidFill>
              </a:rPr>
              <a:t> Paclitaxel (WP) or TC x 6 with or without Trastuzumab for 1 Year in High-risk, Invasive Breast Cancer, Negative for HER2 by ISH and with IHC 1+ or 2+ (HER2-Low IBC)</a:t>
            </a:r>
            <a:endParaRPr lang="en-US" altLang="en-US" sz="2700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24934" y="3106553"/>
            <a:ext cx="8094133" cy="1420864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altLang="en-US" sz="2000" dirty="0"/>
              <a:t>Louis Fehrenbacher, Reena S. Cecchini, Charles E. Geyer, Jr., Priya Rastogi, </a:t>
            </a:r>
          </a:p>
          <a:p>
            <a:pPr>
              <a:spcBef>
                <a:spcPct val="0"/>
              </a:spcBef>
            </a:pPr>
            <a:r>
              <a:rPr lang="en-US" altLang="en-US" sz="2000" dirty="0"/>
              <a:t>Joseph P. Costantino, James N. Atkins, Jonathan Polikoff, Jean-Francois Boileau, Louise Provencher, Christopher </a:t>
            </a:r>
            <a:r>
              <a:rPr lang="en-US" altLang="en-US" sz="2000" dirty="0" err="1"/>
              <a:t>Stokoe</a:t>
            </a:r>
            <a:r>
              <a:rPr lang="en-US" altLang="en-US" sz="2000" dirty="0"/>
              <a:t>, Timothy D. Moore, André Robidoux, Virginia Borges, Kathy S. Albain, Sandra M. Swain, Soonmyung Paik, Eleftherios  </a:t>
            </a:r>
            <a:r>
              <a:rPr lang="en-US" altLang="en-US" sz="2000" dirty="0" err="1"/>
              <a:t>P.Mamounas</a:t>
            </a:r>
            <a:r>
              <a:rPr lang="en-US" altLang="en-US" sz="2000" dirty="0"/>
              <a:t>, Norman Wolmark</a:t>
            </a:r>
          </a:p>
          <a:p>
            <a:pPr>
              <a:spcBef>
                <a:spcPct val="0"/>
              </a:spcBef>
            </a:pPr>
            <a:endParaRPr lang="en-US" altLang="en-US" sz="2000" b="0" baseline="30000" dirty="0"/>
          </a:p>
        </p:txBody>
      </p:sp>
      <p:sp>
        <p:nvSpPr>
          <p:cNvPr id="2" name="Rectangle 1"/>
          <p:cNvSpPr/>
          <p:nvPr/>
        </p:nvSpPr>
        <p:spPr>
          <a:xfrm>
            <a:off x="2286003" y="0"/>
            <a:ext cx="4572000" cy="261606"/>
          </a:xfrm>
          <a:prstGeom prst="rect">
            <a:avLst/>
          </a:prstGeom>
        </p:spPr>
        <p:txBody>
          <a:bodyPr lIns="76197" tIns="38098" rIns="76197" bIns="38098">
            <a:spAutoFit/>
          </a:bodyPr>
          <a:lstStyle/>
          <a:p>
            <a:r>
              <a:rPr lang="en-US" sz="1200" dirty="0">
                <a:solidFill>
                  <a:schemeClr val="accent1"/>
                </a:solidFill>
              </a:rPr>
              <a:t>San Antonio Breast Cancer Symposium, December 5-9, 2017</a:t>
            </a:r>
          </a:p>
        </p:txBody>
      </p:sp>
      <p:sp>
        <p:nvSpPr>
          <p:cNvPr id="3" name="Rectangle 2"/>
          <p:cNvSpPr/>
          <p:nvPr/>
        </p:nvSpPr>
        <p:spPr>
          <a:xfrm>
            <a:off x="325025" y="4781695"/>
            <a:ext cx="8653929" cy="230828"/>
          </a:xfrm>
          <a:prstGeom prst="rect">
            <a:avLst/>
          </a:prstGeom>
        </p:spPr>
        <p:txBody>
          <a:bodyPr wrap="square" lIns="76197" tIns="38098" rIns="76197" bIns="38098">
            <a:spAutoFit/>
          </a:bodyPr>
          <a:lstStyle/>
          <a:p>
            <a:pPr algn="ctr"/>
            <a:r>
              <a:rPr lang="en-US" sz="1000" dirty="0">
                <a:solidFill>
                  <a:schemeClr val="accent1"/>
                </a:solidFill>
              </a:rPr>
              <a:t>This presentation is the intellectual property of the presenter. Contact them at </a:t>
            </a:r>
            <a:r>
              <a:rPr lang="en-US" sz="1000" dirty="0">
                <a:solidFill>
                  <a:schemeClr val="accent1"/>
                </a:solidFill>
                <a:hlinkClick r:id="rId3"/>
              </a:rPr>
              <a:t>Lou.Fehrenbacher@kp.org</a:t>
            </a:r>
            <a:r>
              <a:rPr lang="en-US" sz="1000" dirty="0">
                <a:solidFill>
                  <a:schemeClr val="accent1"/>
                </a:solidFill>
              </a:rPr>
              <a:t> for permission to reprint and/or distribute</a:t>
            </a:r>
          </a:p>
        </p:txBody>
      </p:sp>
    </p:spTree>
  </p:cSld>
  <p:clrMapOvr>
    <a:masterClrMapping/>
  </p:clrMapOvr>
  <p:transition>
    <p:pull dir="r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9"/>
          <p:cNvSpPr>
            <a:spLocks noChangeArrowheads="1"/>
          </p:cNvSpPr>
          <p:nvPr/>
        </p:nvSpPr>
        <p:spPr bwMode="auto">
          <a:xfrm>
            <a:off x="379589" y="273527"/>
            <a:ext cx="8445500" cy="4762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450" tIns="33733" rIns="69450" bIns="33733" anchor="ctr"/>
          <a:lstStyle>
            <a:lvl1pPr defTabSz="819150">
              <a:lnSpc>
                <a:spcPct val="90000"/>
              </a:lnSpc>
              <a:spcBef>
                <a:spcPct val="30000"/>
              </a:spcBef>
              <a:buClr>
                <a:schemeClr val="tx2"/>
              </a:buClr>
              <a:buSzPct val="100000"/>
              <a:buChar char="•"/>
              <a:defRPr sz="3200" b="1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819150">
              <a:lnSpc>
                <a:spcPct val="90000"/>
              </a:lnSpc>
              <a:spcBef>
                <a:spcPct val="30000"/>
              </a:spcBef>
              <a:buClr>
                <a:schemeClr val="tx2"/>
              </a:buClr>
              <a:buSzPct val="100000"/>
              <a:buChar char="–"/>
              <a:defRPr sz="2800" b="1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819150">
              <a:lnSpc>
                <a:spcPct val="90000"/>
              </a:lnSpc>
              <a:spcBef>
                <a:spcPct val="30000"/>
              </a:spcBef>
              <a:buClr>
                <a:schemeClr val="tx2"/>
              </a:buClr>
              <a:buSzPct val="100000"/>
              <a:buChar char="•"/>
              <a:defRPr sz="2400" b="1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819150">
              <a:lnSpc>
                <a:spcPct val="90000"/>
              </a:lnSpc>
              <a:spcBef>
                <a:spcPct val="30000"/>
              </a:spcBef>
              <a:buClr>
                <a:schemeClr val="tx2"/>
              </a:buClr>
              <a:buSzPct val="100000"/>
              <a:buChar char="–"/>
              <a:defRPr sz="2000" b="1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819150">
              <a:lnSpc>
                <a:spcPct val="90000"/>
              </a:lnSpc>
              <a:spcBef>
                <a:spcPct val="30000"/>
              </a:spcBef>
              <a:buClr>
                <a:schemeClr val="tx2"/>
              </a:buClr>
              <a:buSzPct val="100000"/>
              <a:buChar char="•"/>
              <a:defRPr b="1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81915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•"/>
              <a:defRPr b="1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81915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•"/>
              <a:defRPr b="1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81915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•"/>
              <a:defRPr b="1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81915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•"/>
              <a:defRPr b="1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dirty="0">
                <a:solidFill>
                  <a:schemeClr val="tx2"/>
                </a:solidFill>
              </a:rPr>
              <a:t>B-47: IDFS by Stratification Variables 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D6912EE8-FB7E-4D19-B65E-2B9FD7AF241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7146225"/>
              </p:ext>
            </p:extLst>
          </p:nvPr>
        </p:nvGraphicFramePr>
        <p:xfrm>
          <a:off x="352778" y="593677"/>
          <a:ext cx="8472311" cy="43092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6F9CBFFF-772C-42AD-BE40-5BFD32FA6C04}"/>
              </a:ext>
            </a:extLst>
          </p:cNvPr>
          <p:cNvSpPr/>
          <p:nvPr/>
        </p:nvSpPr>
        <p:spPr>
          <a:xfrm>
            <a:off x="2286003" y="0"/>
            <a:ext cx="4572000" cy="261606"/>
          </a:xfrm>
          <a:prstGeom prst="rect">
            <a:avLst/>
          </a:prstGeom>
        </p:spPr>
        <p:txBody>
          <a:bodyPr lIns="76197" tIns="38098" rIns="76197" bIns="38098">
            <a:spAutoFit/>
          </a:bodyPr>
          <a:lstStyle/>
          <a:p>
            <a:r>
              <a:rPr lang="en-US" sz="1200" dirty="0">
                <a:solidFill>
                  <a:schemeClr val="accent1"/>
                </a:solidFill>
              </a:rPr>
              <a:t>San Antonio Breast Cancer Symposium, December 5-9, 2017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3735B30-C385-4706-9FD2-E5CE3510E644}"/>
              </a:ext>
            </a:extLst>
          </p:cNvPr>
          <p:cNvSpPr/>
          <p:nvPr/>
        </p:nvSpPr>
        <p:spPr>
          <a:xfrm>
            <a:off x="261968" y="4902958"/>
            <a:ext cx="8653929" cy="230828"/>
          </a:xfrm>
          <a:prstGeom prst="rect">
            <a:avLst/>
          </a:prstGeom>
        </p:spPr>
        <p:txBody>
          <a:bodyPr wrap="square" lIns="76197" tIns="38098" rIns="76197" bIns="38098">
            <a:spAutoFit/>
          </a:bodyPr>
          <a:lstStyle/>
          <a:p>
            <a:r>
              <a:rPr lang="en-US" sz="1000" dirty="0">
                <a:solidFill>
                  <a:schemeClr val="accent1"/>
                </a:solidFill>
              </a:rPr>
              <a:t>This presentation is the intellectual property of the presenter. Contact them at </a:t>
            </a:r>
            <a:r>
              <a:rPr lang="en-US" sz="1000" dirty="0">
                <a:solidFill>
                  <a:schemeClr val="accent1"/>
                </a:solidFill>
                <a:hlinkClick r:id="rId4"/>
              </a:rPr>
              <a:t>Lou.Fehrenbacher@kp.org</a:t>
            </a:r>
            <a:r>
              <a:rPr lang="en-US" sz="1000" dirty="0">
                <a:solidFill>
                  <a:schemeClr val="accent1"/>
                </a:solidFill>
              </a:rPr>
              <a:t> for permission to reprint and/or distribute</a:t>
            </a:r>
          </a:p>
        </p:txBody>
      </p:sp>
    </p:spTree>
  </p:cSld>
  <p:clrMapOvr>
    <a:masterClrMapping/>
  </p:clrMapOvr>
  <p:transition>
    <p:pull dir="r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2"/>
          <p:cNvSpPr>
            <a:spLocks noGrp="1" noChangeArrowheads="1"/>
          </p:cNvSpPr>
          <p:nvPr>
            <p:ph type="title" idx="4294967295"/>
          </p:nvPr>
        </p:nvSpPr>
        <p:spPr>
          <a:xfrm>
            <a:off x="313267" y="403382"/>
            <a:ext cx="8229600" cy="422672"/>
          </a:xfrm>
        </p:spPr>
        <p:txBody>
          <a:bodyPr/>
          <a:lstStyle/>
          <a:p>
            <a:pPr eaLnBrk="1" hangingPunct="1"/>
            <a:r>
              <a:rPr lang="en-US" altLang="en-US" dirty="0"/>
              <a:t>Conclusions:</a:t>
            </a:r>
          </a:p>
        </p:txBody>
      </p:sp>
      <p:sp>
        <p:nvSpPr>
          <p:cNvPr id="31747" name="Content Placeholder 3"/>
          <p:cNvSpPr>
            <a:spLocks noGrp="1" noChangeArrowheads="1"/>
          </p:cNvSpPr>
          <p:nvPr>
            <p:ph idx="4294967295"/>
          </p:nvPr>
        </p:nvSpPr>
        <p:spPr>
          <a:xfrm>
            <a:off x="313267" y="1129270"/>
            <a:ext cx="8579722" cy="3332966"/>
          </a:xfrm>
        </p:spPr>
        <p:txBody>
          <a:bodyPr/>
          <a:lstStyle/>
          <a:p>
            <a:pPr eaLnBrk="1" hangingPunct="1"/>
            <a:r>
              <a:rPr lang="en-US" altLang="en-US" sz="2800" dirty="0"/>
              <a:t>The primary objective of improving IDFS was NOT met.</a:t>
            </a:r>
          </a:p>
          <a:p>
            <a:pPr eaLnBrk="1" hangingPunct="1"/>
            <a:r>
              <a:rPr lang="en-US" altLang="en-US" sz="2800" dirty="0"/>
              <a:t>None of the secondary endpoints were met. No trends of efficacy were seen.</a:t>
            </a:r>
          </a:p>
          <a:p>
            <a:pPr eaLnBrk="1" hangingPunct="1"/>
            <a:r>
              <a:rPr lang="en-US" altLang="en-US" sz="2800" dirty="0"/>
              <a:t>There was NO difference in outcomes for IHC 1+ or 2+. </a:t>
            </a:r>
          </a:p>
          <a:p>
            <a:pPr eaLnBrk="1" hangingPunct="1"/>
            <a:r>
              <a:rPr lang="en-US" altLang="en-US" sz="2800" dirty="0"/>
              <a:t>Severe toxicities were infrequent, no new safety signal.</a:t>
            </a:r>
          </a:p>
        </p:txBody>
      </p:sp>
      <p:sp>
        <p:nvSpPr>
          <p:cNvPr id="4" name="Rectangle 3"/>
          <p:cNvSpPr/>
          <p:nvPr/>
        </p:nvSpPr>
        <p:spPr>
          <a:xfrm>
            <a:off x="2286003" y="0"/>
            <a:ext cx="4572000" cy="261606"/>
          </a:xfrm>
          <a:prstGeom prst="rect">
            <a:avLst/>
          </a:prstGeom>
        </p:spPr>
        <p:txBody>
          <a:bodyPr lIns="76197" tIns="38098" rIns="76197" bIns="38098">
            <a:spAutoFit/>
          </a:bodyPr>
          <a:lstStyle/>
          <a:p>
            <a:r>
              <a:rPr lang="en-US" sz="1200" dirty="0">
                <a:solidFill>
                  <a:schemeClr val="accent1"/>
                </a:solidFill>
              </a:rPr>
              <a:t>San Antonio Breast Cancer Symposium, December 5-9, 2017</a:t>
            </a:r>
          </a:p>
        </p:txBody>
      </p:sp>
      <p:sp>
        <p:nvSpPr>
          <p:cNvPr id="5" name="Rectangle 4"/>
          <p:cNvSpPr/>
          <p:nvPr/>
        </p:nvSpPr>
        <p:spPr>
          <a:xfrm>
            <a:off x="239060" y="4781695"/>
            <a:ext cx="8653929" cy="230828"/>
          </a:xfrm>
          <a:prstGeom prst="rect">
            <a:avLst/>
          </a:prstGeom>
        </p:spPr>
        <p:txBody>
          <a:bodyPr wrap="square" lIns="76197" tIns="38098" rIns="76197" bIns="38098">
            <a:spAutoFit/>
          </a:bodyPr>
          <a:lstStyle/>
          <a:p>
            <a:r>
              <a:rPr lang="en-US" sz="1000" dirty="0">
                <a:solidFill>
                  <a:schemeClr val="accent1"/>
                </a:solidFill>
              </a:rPr>
              <a:t>This presentation is the intellectual property of the presenter. Contact them at </a:t>
            </a:r>
            <a:r>
              <a:rPr lang="en-US" sz="1000" dirty="0">
                <a:solidFill>
                  <a:schemeClr val="accent1"/>
                </a:solidFill>
                <a:hlinkClick r:id="rId3"/>
              </a:rPr>
              <a:t>Lou.Fehrenbacher@kp.org</a:t>
            </a:r>
            <a:r>
              <a:rPr lang="en-US" sz="1000" dirty="0">
                <a:solidFill>
                  <a:schemeClr val="accent1"/>
                </a:solidFill>
              </a:rPr>
              <a:t> for permission to reprint and/or distribute</a:t>
            </a:r>
          </a:p>
        </p:txBody>
      </p:sp>
    </p:spTree>
  </p:cSld>
  <p:clrMapOvr>
    <a:masterClrMapping/>
  </p:clrMapOvr>
  <p:transition>
    <p:pull dir="r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2"/>
          <p:cNvSpPr>
            <a:spLocks noGrp="1" noChangeArrowheads="1"/>
          </p:cNvSpPr>
          <p:nvPr>
            <p:ph type="title"/>
          </p:nvPr>
        </p:nvSpPr>
        <p:spPr>
          <a:xfrm>
            <a:off x="340064" y="322726"/>
            <a:ext cx="8445500" cy="552002"/>
          </a:xfrm>
        </p:spPr>
        <p:txBody>
          <a:bodyPr lIns="76197" tIns="38098" rIns="76197" bIns="38098"/>
          <a:lstStyle/>
          <a:p>
            <a:pPr eaLnBrk="1" hangingPunct="1"/>
            <a:r>
              <a:rPr lang="en-US" altLang="en-US" sz="3000" dirty="0"/>
              <a:t>Conclusions (2)</a:t>
            </a:r>
          </a:p>
        </p:txBody>
      </p:sp>
      <p:sp>
        <p:nvSpPr>
          <p:cNvPr id="33795" name="Content Placeholder 1"/>
          <p:cNvSpPr>
            <a:spLocks noGrp="1" noChangeArrowheads="1"/>
          </p:cNvSpPr>
          <p:nvPr>
            <p:ph idx="1"/>
          </p:nvPr>
        </p:nvSpPr>
        <p:spPr>
          <a:xfrm>
            <a:off x="349956" y="1026870"/>
            <a:ext cx="8472311" cy="3620438"/>
          </a:xfrm>
        </p:spPr>
        <p:txBody>
          <a:bodyPr/>
          <a:lstStyle/>
          <a:p>
            <a:r>
              <a:rPr lang="en-US" altLang="en-US" sz="2800" dirty="0"/>
              <a:t>Patients in both arms did well with 5-year IDFS of 89.2 to 89.6%.</a:t>
            </a:r>
          </a:p>
          <a:p>
            <a:r>
              <a:rPr lang="en-US" altLang="en-US" sz="2800" dirty="0"/>
              <a:t>The retrospective outcome differences between local </a:t>
            </a:r>
            <a:r>
              <a:rPr lang="en-US" altLang="en-US" sz="2800"/>
              <a:t>tested HER2 positive </a:t>
            </a:r>
            <a:r>
              <a:rPr lang="en-US" altLang="en-US" sz="2800" dirty="0"/>
              <a:t>and central tested HER2-low patients identified in 2 major adjuvant trials are not readily explained.</a:t>
            </a:r>
          </a:p>
          <a:p>
            <a:r>
              <a:rPr lang="en-US" altLang="en-US" sz="2800" dirty="0"/>
              <a:t>There is NO benefit with trastuzumab therapy in patients with FISH ratios &lt;2.0 and IHC staining intensity of 1+ or 2+. </a:t>
            </a:r>
          </a:p>
          <a:p>
            <a:endParaRPr lang="en-US" alt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3" y="0"/>
            <a:ext cx="4572000" cy="261606"/>
          </a:xfrm>
          <a:prstGeom prst="rect">
            <a:avLst/>
          </a:prstGeom>
        </p:spPr>
        <p:txBody>
          <a:bodyPr lIns="76197" tIns="38098" rIns="76197" bIns="38098">
            <a:spAutoFit/>
          </a:bodyPr>
          <a:lstStyle/>
          <a:p>
            <a:r>
              <a:rPr lang="en-US" sz="1200" dirty="0">
                <a:solidFill>
                  <a:schemeClr val="accent1"/>
                </a:solidFill>
              </a:rPr>
              <a:t>San Antonio Breast Cancer Symposium, December 5-9, 2017</a:t>
            </a:r>
          </a:p>
        </p:txBody>
      </p:sp>
      <p:sp>
        <p:nvSpPr>
          <p:cNvPr id="5" name="Rectangle 4"/>
          <p:cNvSpPr/>
          <p:nvPr/>
        </p:nvSpPr>
        <p:spPr>
          <a:xfrm>
            <a:off x="239060" y="4781695"/>
            <a:ext cx="8653929" cy="230828"/>
          </a:xfrm>
          <a:prstGeom prst="rect">
            <a:avLst/>
          </a:prstGeom>
        </p:spPr>
        <p:txBody>
          <a:bodyPr wrap="square" lIns="76197" tIns="38098" rIns="76197" bIns="38098">
            <a:spAutoFit/>
          </a:bodyPr>
          <a:lstStyle/>
          <a:p>
            <a:r>
              <a:rPr lang="en-US" sz="1000" dirty="0">
                <a:solidFill>
                  <a:schemeClr val="accent1"/>
                </a:solidFill>
              </a:rPr>
              <a:t>This presentation is the intellectual property of the presenter. Contact them at </a:t>
            </a:r>
            <a:r>
              <a:rPr lang="en-US" sz="1000" dirty="0">
                <a:solidFill>
                  <a:schemeClr val="accent1"/>
                </a:solidFill>
                <a:hlinkClick r:id="rId3"/>
              </a:rPr>
              <a:t>Lou.Fehrenbacher@kp.org</a:t>
            </a:r>
            <a:r>
              <a:rPr lang="en-US" sz="1000" dirty="0">
                <a:solidFill>
                  <a:schemeClr val="accent1"/>
                </a:solidFill>
              </a:rPr>
              <a:t> for permission to reprint and/or distribute</a:t>
            </a:r>
          </a:p>
        </p:txBody>
      </p:sp>
    </p:spTree>
  </p:cSld>
  <p:clrMapOvr>
    <a:masterClrMapping/>
  </p:clrMapOvr>
  <p:transition>
    <p:pull dir="r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8545" y="45131"/>
            <a:ext cx="8445500" cy="971550"/>
          </a:xfrm>
        </p:spPr>
        <p:txBody>
          <a:bodyPr/>
          <a:lstStyle/>
          <a:p>
            <a:r>
              <a:rPr lang="en-US" sz="2800" dirty="0"/>
              <a:t>Potential Conflict(s) of Interest Disclosures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845" y="846932"/>
            <a:ext cx="8472311" cy="3500438"/>
          </a:xfrm>
        </p:spPr>
        <p:txBody>
          <a:bodyPr/>
          <a:lstStyle/>
          <a:p>
            <a:pPr marL="0" indent="0">
              <a:buNone/>
            </a:pPr>
            <a:r>
              <a:rPr lang="en-US" sz="1600" dirty="0"/>
              <a:t>L Fehrenbacher: </a:t>
            </a:r>
            <a:r>
              <a:rPr lang="en-US" sz="1600" b="0" dirty="0"/>
              <a:t>Contracted Research: Genentech/Roche, </a:t>
            </a:r>
            <a:r>
              <a:rPr lang="en-US" sz="1600" b="0" dirty="0" err="1"/>
              <a:t>CellDex</a:t>
            </a:r>
            <a:r>
              <a:rPr lang="en-US" sz="1600" b="0" dirty="0"/>
              <a:t>, Abbvie, </a:t>
            </a:r>
            <a:r>
              <a:rPr lang="en-US" sz="1600" b="0" dirty="0" err="1"/>
              <a:t>Macrogenics</a:t>
            </a:r>
            <a:r>
              <a:rPr lang="en-US" sz="1600" b="0" dirty="0"/>
              <a:t>, Cascadian, Pfizer; Study participation.</a:t>
            </a:r>
          </a:p>
          <a:p>
            <a:pPr marL="0" indent="0">
              <a:buNone/>
            </a:pPr>
            <a:r>
              <a:rPr lang="en-US" sz="1600" dirty="0"/>
              <a:t>CE Geyer, Jr: </a:t>
            </a:r>
            <a:r>
              <a:rPr lang="en-US" sz="1600" b="0" dirty="0"/>
              <a:t>Advisory Board: Myriad, Heron; Research funding: Merck; Travel expenses: AstraZeneca, Genentech.</a:t>
            </a:r>
            <a:br>
              <a:rPr lang="en-US" sz="1600" b="0" dirty="0"/>
            </a:br>
            <a:r>
              <a:rPr lang="en-US" sz="1600" dirty="0"/>
              <a:t>J-F Boileau: </a:t>
            </a:r>
            <a:r>
              <a:rPr lang="en-US" sz="1600" b="0" dirty="0"/>
              <a:t>Fees for Non-CME Services Received from Commercial Interest/Agents: Roche -   Preceptorship presentation; Contracted Research : Roche - Institutional PI for B-47 and KRISTINE trials; Other: Roche - Travel reimbursement to attend scientific meeting.</a:t>
            </a:r>
            <a:br>
              <a:rPr lang="en-US" sz="1600" b="0" dirty="0"/>
            </a:br>
            <a:r>
              <a:rPr lang="en-US" sz="1600" dirty="0"/>
              <a:t>L Provencher: </a:t>
            </a:r>
            <a:r>
              <a:rPr lang="en-US" sz="1600" b="0" dirty="0"/>
              <a:t>Consulting Fees: Advisory Boards - Roche, Novartis.</a:t>
            </a:r>
            <a:br>
              <a:rPr lang="en-US" sz="1600" b="0" dirty="0"/>
            </a:br>
            <a:r>
              <a:rPr lang="en-US" sz="1600" dirty="0"/>
              <a:t>A Robidoux: </a:t>
            </a:r>
            <a:r>
              <a:rPr lang="en-US" sz="1600" b="0" dirty="0"/>
              <a:t>Consulting Fees: Novartis, Pfizer, Genomic Health (GHI); Fees for Non-CME Services Received from Commercial Interest/Agents: GHI; Contracted Research: Novartis, Roche, Merck, AstraZeneca, Amgen.</a:t>
            </a:r>
            <a:br>
              <a:rPr lang="en-US" sz="1600" b="0" dirty="0"/>
            </a:br>
            <a:r>
              <a:rPr lang="en-US" sz="1600" dirty="0"/>
              <a:t>V Borges: </a:t>
            </a:r>
            <a:r>
              <a:rPr lang="en-US" sz="1600" b="0" dirty="0"/>
              <a:t>Contracted Research: Merck, Abbvie, Cascadian Therapeutics, </a:t>
            </a:r>
            <a:r>
              <a:rPr lang="en-US" sz="1600" b="0" dirty="0" err="1"/>
              <a:t>Biothera</a:t>
            </a:r>
            <a:r>
              <a:rPr lang="en-US" sz="1600" b="0" dirty="0"/>
              <a:t>, Pfizer, Merrimack.</a:t>
            </a:r>
            <a:br>
              <a:rPr lang="en-US" sz="1600" dirty="0"/>
            </a:br>
            <a:r>
              <a:rPr lang="en-US" sz="1600" dirty="0"/>
              <a:t>KS Albain: </a:t>
            </a:r>
            <a:r>
              <a:rPr lang="en-US" sz="1600" b="0" dirty="0"/>
              <a:t>Consulting Fees: Advisory Board - Genentech/Roche.</a:t>
            </a:r>
            <a:br>
              <a:rPr lang="en-US" sz="1600" b="0" dirty="0"/>
            </a:br>
            <a:r>
              <a:rPr lang="en-US" sz="1600" dirty="0"/>
              <a:t>SM Swain: </a:t>
            </a:r>
            <a:r>
              <a:rPr lang="en-US" sz="1600" b="0" dirty="0"/>
              <a:t>Consulting Fees: </a:t>
            </a:r>
            <a:r>
              <a:rPr lang="en-US" sz="1600" b="0" dirty="0" err="1"/>
              <a:t>Pieris</a:t>
            </a:r>
            <a:r>
              <a:rPr lang="en-US" sz="1600" b="0" dirty="0"/>
              <a:t> Pharmaceuticals; Fees for Non-CME Services Received from Commercial Interest/Agents: Genentech/Roche, Novartis.</a:t>
            </a:r>
            <a:br>
              <a:rPr lang="en-US" sz="1600" b="0" dirty="0"/>
            </a:br>
            <a:r>
              <a:rPr lang="en-US" sz="1600" dirty="0"/>
              <a:t>EP Mamounas: </a:t>
            </a:r>
            <a:r>
              <a:rPr lang="en-US" sz="1600" b="0" dirty="0"/>
              <a:t>Consulting Fees: Genentech/Roche; Fees for Non-CME Services Received from Commercial Interest/Agents: Genentech/Roche.</a:t>
            </a:r>
            <a:br>
              <a:rPr lang="en-US" sz="1600" dirty="0"/>
            </a:br>
            <a:r>
              <a:rPr lang="en-US" sz="1600" dirty="0"/>
              <a:t>All other authors declare no other potential conflicts of interest.</a:t>
            </a:r>
          </a:p>
          <a:p>
            <a:endParaRPr lang="en-US" sz="1200" dirty="0"/>
          </a:p>
        </p:txBody>
      </p:sp>
      <p:sp>
        <p:nvSpPr>
          <p:cNvPr id="4" name="Rectangle 3"/>
          <p:cNvSpPr/>
          <p:nvPr/>
        </p:nvSpPr>
        <p:spPr>
          <a:xfrm>
            <a:off x="2286003" y="0"/>
            <a:ext cx="4572000" cy="261606"/>
          </a:xfrm>
          <a:prstGeom prst="rect">
            <a:avLst/>
          </a:prstGeom>
        </p:spPr>
        <p:txBody>
          <a:bodyPr lIns="76197" tIns="38098" rIns="76197" bIns="38098">
            <a:spAutoFit/>
          </a:bodyPr>
          <a:lstStyle/>
          <a:p>
            <a:r>
              <a:rPr lang="en-US" sz="1200" dirty="0">
                <a:solidFill>
                  <a:schemeClr val="accent1"/>
                </a:solidFill>
              </a:rPr>
              <a:t>San Antonio Breast Cancer Symposium, December 5-9, 2017</a:t>
            </a:r>
          </a:p>
        </p:txBody>
      </p:sp>
      <p:sp>
        <p:nvSpPr>
          <p:cNvPr id="5" name="Rectangle 4"/>
          <p:cNvSpPr/>
          <p:nvPr/>
        </p:nvSpPr>
        <p:spPr>
          <a:xfrm>
            <a:off x="395360" y="4891105"/>
            <a:ext cx="8653929" cy="230828"/>
          </a:xfrm>
          <a:prstGeom prst="rect">
            <a:avLst/>
          </a:prstGeom>
        </p:spPr>
        <p:txBody>
          <a:bodyPr wrap="square" lIns="76197" tIns="38098" rIns="76197" bIns="38098">
            <a:spAutoFit/>
          </a:bodyPr>
          <a:lstStyle/>
          <a:p>
            <a:r>
              <a:rPr lang="en-US" sz="1000" dirty="0">
                <a:solidFill>
                  <a:schemeClr val="accent1"/>
                </a:solidFill>
              </a:rPr>
              <a:t>This presentation is the intellectual property of the presenter. Contact them at </a:t>
            </a:r>
            <a:r>
              <a:rPr lang="en-US" sz="1000" dirty="0">
                <a:solidFill>
                  <a:schemeClr val="accent1"/>
                </a:solidFill>
                <a:hlinkClick r:id="rId3"/>
              </a:rPr>
              <a:t>Lou.Fehrenbacher@kp.org</a:t>
            </a:r>
            <a:r>
              <a:rPr lang="en-US" sz="1000" dirty="0">
                <a:solidFill>
                  <a:schemeClr val="accent1"/>
                </a:solidFill>
              </a:rPr>
              <a:t> for permission to reprint and/or distribute</a:t>
            </a:r>
          </a:p>
        </p:txBody>
      </p:sp>
    </p:spTree>
    <p:extLst>
      <p:ext uri="{BB962C8B-B14F-4D97-AF65-F5344CB8AC3E}">
        <p14:creationId xmlns:p14="http://schemas.microsoft.com/office/powerpoint/2010/main" val="1586647146"/>
      </p:ext>
    </p:extLst>
  </p:cSld>
  <p:clrMapOvr>
    <a:masterClrMapping/>
  </p:clrMapOvr>
  <p:transition>
    <p:pull dir="r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252440"/>
              </p:ext>
            </p:extLst>
          </p:nvPr>
        </p:nvGraphicFramePr>
        <p:xfrm>
          <a:off x="1102982" y="554644"/>
          <a:ext cx="6711244" cy="43755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Graph Sheet" r:id="rId4" imgW="4372081" imgH="3352851" progId="SPLUSGraphSheetFileType">
                  <p:embed/>
                </p:oleObj>
              </mc:Choice>
              <mc:Fallback>
                <p:oleObj name="Graph Sheet" r:id="rId4" imgW="4372081" imgH="3352851" progId="SPLUSGraphSheetFileType">
                  <p:embed/>
                  <p:pic>
                    <p:nvPicPr>
                      <p:cNvPr id="717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2982" y="554644"/>
                        <a:ext cx="6711244" cy="437554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330200" y="135731"/>
            <a:ext cx="8617656" cy="49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6197" tIns="38098" rIns="76197" bIns="38098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altLang="en-US" sz="2700" b="1" dirty="0">
                <a:solidFill>
                  <a:srgbClr val="FFFF00"/>
                </a:solidFill>
              </a:rPr>
              <a:t>ASCO 2005: B-31/N9831 HER2 3+ or FISH + &gt;2.0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2593622" y="563167"/>
            <a:ext cx="791877" cy="4308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6197" tIns="38098" rIns="76197" bIns="38098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altLang="en-US" sz="2300" b="1">
                <a:solidFill>
                  <a:schemeClr val="tx2"/>
                </a:solidFill>
              </a:rPr>
              <a:t>B-31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5906911" y="571501"/>
            <a:ext cx="1021107" cy="4308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6197" tIns="38098" rIns="76197" bIns="38098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altLang="en-US" sz="2300" b="1">
                <a:solidFill>
                  <a:schemeClr val="tx2"/>
                </a:solidFill>
              </a:rPr>
              <a:t>N9831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2564237" y="4637541"/>
            <a:ext cx="800406" cy="3847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6197" tIns="38098" rIns="76197" bIns="38098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altLang="en-US" sz="2000" dirty="0"/>
              <a:t>Years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5862352" y="4637541"/>
            <a:ext cx="800406" cy="3847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6197" tIns="38098" rIns="76197" bIns="38098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altLang="en-US" sz="2000" dirty="0"/>
              <a:t>Years</a:t>
            </a: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1968501" y="3627835"/>
            <a:ext cx="2408766" cy="33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6197" tIns="38098" rIns="76197" bIns="38098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altLang="en-US" sz="1700" b="1">
                <a:solidFill>
                  <a:schemeClr val="folHlink"/>
                </a:solidFill>
              </a:rPr>
              <a:t>AC-&gt;T        872  171</a:t>
            </a:r>
          </a:p>
        </p:txBody>
      </p:sp>
      <p:grpSp>
        <p:nvGrpSpPr>
          <p:cNvPr id="7177" name="Group 9"/>
          <p:cNvGrpSpPr>
            <a:grpSpLocks/>
          </p:cNvGrpSpPr>
          <p:nvPr/>
        </p:nvGrpSpPr>
        <p:grpSpPr bwMode="auto">
          <a:xfrm>
            <a:off x="1971323" y="3434954"/>
            <a:ext cx="2411588" cy="1053703"/>
            <a:chOff x="975" y="2885"/>
            <a:chExt cx="1922" cy="885"/>
          </a:xfrm>
        </p:grpSpPr>
        <p:sp>
          <p:nvSpPr>
            <p:cNvPr id="7189" name="Text Box 10"/>
            <p:cNvSpPr txBox="1">
              <a:spLocks noChangeArrowheads="1"/>
            </p:cNvSpPr>
            <p:nvPr/>
          </p:nvSpPr>
          <p:spPr bwMode="auto">
            <a:xfrm>
              <a:off x="979" y="3269"/>
              <a:ext cx="1575" cy="2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altLang="en-US" sz="1600" b="1">
                  <a:solidFill>
                    <a:schemeClr val="tx2"/>
                  </a:solidFill>
                </a:rPr>
                <a:t>AC-&gt;T+H   864   83</a:t>
              </a:r>
            </a:p>
          </p:txBody>
        </p:sp>
        <p:sp>
          <p:nvSpPr>
            <p:cNvPr id="7190" name="Text Box 11"/>
            <p:cNvSpPr txBox="1">
              <a:spLocks noChangeArrowheads="1"/>
            </p:cNvSpPr>
            <p:nvPr/>
          </p:nvSpPr>
          <p:spPr bwMode="auto">
            <a:xfrm>
              <a:off x="1899" y="2885"/>
              <a:ext cx="998" cy="2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altLang="en-US" sz="1600" b="1"/>
                <a:t>N  Events</a:t>
              </a:r>
            </a:p>
          </p:txBody>
        </p:sp>
        <p:sp>
          <p:nvSpPr>
            <p:cNvPr id="7191" name="Text Box 12"/>
            <p:cNvSpPr txBox="1">
              <a:spLocks noChangeArrowheads="1"/>
            </p:cNvSpPr>
            <p:nvPr/>
          </p:nvSpPr>
          <p:spPr bwMode="auto">
            <a:xfrm>
              <a:off x="975" y="3486"/>
              <a:ext cx="1642" cy="2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altLang="en-US" sz="1600" b="1"/>
                <a:t>HR=0.45, 2P=1x10</a:t>
              </a:r>
              <a:r>
                <a:rPr lang="en-US" altLang="en-US" sz="1600" b="1" baseline="30000"/>
                <a:t>-9</a:t>
              </a:r>
            </a:p>
          </p:txBody>
        </p:sp>
      </p:grpSp>
      <p:grpSp>
        <p:nvGrpSpPr>
          <p:cNvPr id="7178" name="Group 13"/>
          <p:cNvGrpSpPr>
            <a:grpSpLocks/>
          </p:cNvGrpSpPr>
          <p:nvPr/>
        </p:nvGrpSpPr>
        <p:grpSpPr bwMode="auto">
          <a:xfrm>
            <a:off x="5245101" y="3377803"/>
            <a:ext cx="2386188" cy="1081088"/>
            <a:chOff x="3601" y="2837"/>
            <a:chExt cx="1902" cy="908"/>
          </a:xfrm>
        </p:grpSpPr>
        <p:sp>
          <p:nvSpPr>
            <p:cNvPr id="7185" name="Text Box 14"/>
            <p:cNvSpPr txBox="1">
              <a:spLocks noChangeArrowheads="1"/>
            </p:cNvSpPr>
            <p:nvPr/>
          </p:nvSpPr>
          <p:spPr bwMode="auto">
            <a:xfrm>
              <a:off x="3618" y="3029"/>
              <a:ext cx="1592" cy="2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altLang="en-US" sz="1600" b="1" dirty="0">
                  <a:solidFill>
                    <a:schemeClr val="folHlink"/>
                  </a:solidFill>
                </a:rPr>
                <a:t>AC-&gt;T       807    90</a:t>
              </a:r>
            </a:p>
          </p:txBody>
        </p:sp>
        <p:sp>
          <p:nvSpPr>
            <p:cNvPr id="7186" name="Text Box 15"/>
            <p:cNvSpPr txBox="1">
              <a:spLocks noChangeArrowheads="1"/>
            </p:cNvSpPr>
            <p:nvPr/>
          </p:nvSpPr>
          <p:spPr bwMode="auto">
            <a:xfrm>
              <a:off x="3601" y="3221"/>
              <a:ext cx="1622" cy="2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altLang="en-US" sz="1600" b="1">
                  <a:solidFill>
                    <a:schemeClr val="tx2"/>
                  </a:solidFill>
                </a:rPr>
                <a:t>AC-&gt;T+H   808    51</a:t>
              </a:r>
            </a:p>
          </p:txBody>
        </p:sp>
        <p:sp>
          <p:nvSpPr>
            <p:cNvPr id="7187" name="Text Box 16"/>
            <p:cNvSpPr txBox="1">
              <a:spLocks noChangeArrowheads="1"/>
            </p:cNvSpPr>
            <p:nvPr/>
          </p:nvSpPr>
          <p:spPr bwMode="auto">
            <a:xfrm>
              <a:off x="4482" y="2837"/>
              <a:ext cx="1021" cy="2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altLang="en-US" sz="1600" b="1"/>
                <a:t>N  Events</a:t>
              </a:r>
            </a:p>
          </p:txBody>
        </p:sp>
        <p:sp>
          <p:nvSpPr>
            <p:cNvPr id="7188" name="Text Box 17"/>
            <p:cNvSpPr txBox="1">
              <a:spLocks noChangeArrowheads="1"/>
            </p:cNvSpPr>
            <p:nvPr/>
          </p:nvSpPr>
          <p:spPr bwMode="auto">
            <a:xfrm>
              <a:off x="3618" y="3461"/>
              <a:ext cx="1683" cy="2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altLang="en-US" sz="1600" b="1"/>
                <a:t>HR=0.55, 2P=0.0005</a:t>
              </a:r>
              <a:endParaRPr lang="en-US" altLang="en-US" sz="1600" b="1" baseline="30000"/>
            </a:p>
          </p:txBody>
        </p:sp>
      </p:grpSp>
      <p:sp>
        <p:nvSpPr>
          <p:cNvPr id="7179" name="Text Box 18"/>
          <p:cNvSpPr txBox="1">
            <a:spLocks noChangeArrowheads="1"/>
          </p:cNvSpPr>
          <p:nvPr/>
        </p:nvSpPr>
        <p:spPr bwMode="auto">
          <a:xfrm>
            <a:off x="2472267" y="1085851"/>
            <a:ext cx="1251940" cy="3847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6197" tIns="38098" rIns="76197" bIns="38098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altLang="en-US" sz="2000" b="1" dirty="0">
                <a:solidFill>
                  <a:schemeClr val="tx2"/>
                </a:solidFill>
              </a:rPr>
              <a:t>AC-&gt;T+H</a:t>
            </a:r>
          </a:p>
        </p:txBody>
      </p:sp>
      <p:sp>
        <p:nvSpPr>
          <p:cNvPr id="7180" name="Text Box 19"/>
          <p:cNvSpPr txBox="1">
            <a:spLocks noChangeArrowheads="1"/>
          </p:cNvSpPr>
          <p:nvPr/>
        </p:nvSpPr>
        <p:spPr bwMode="auto">
          <a:xfrm>
            <a:off x="5655734" y="1056085"/>
            <a:ext cx="1251940" cy="3847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6197" tIns="38098" rIns="76197" bIns="38098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altLang="en-US" sz="2000" b="1" dirty="0">
                <a:solidFill>
                  <a:schemeClr val="tx2"/>
                </a:solidFill>
              </a:rPr>
              <a:t>AC-&gt;T+H</a:t>
            </a:r>
          </a:p>
        </p:txBody>
      </p:sp>
      <p:sp>
        <p:nvSpPr>
          <p:cNvPr id="7181" name="Text Box 20"/>
          <p:cNvSpPr txBox="1">
            <a:spLocks noChangeArrowheads="1"/>
          </p:cNvSpPr>
          <p:nvPr/>
        </p:nvSpPr>
        <p:spPr bwMode="auto">
          <a:xfrm>
            <a:off x="1789289" y="1943100"/>
            <a:ext cx="916912" cy="3847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6197" tIns="38098" rIns="76197" bIns="38098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altLang="en-US" sz="2000" b="1">
                <a:solidFill>
                  <a:schemeClr val="folHlink"/>
                </a:solidFill>
              </a:rPr>
              <a:t>AC-&gt;T</a:t>
            </a:r>
          </a:p>
        </p:txBody>
      </p:sp>
      <p:sp>
        <p:nvSpPr>
          <p:cNvPr id="7182" name="Text Box 21"/>
          <p:cNvSpPr txBox="1">
            <a:spLocks noChangeArrowheads="1"/>
          </p:cNvSpPr>
          <p:nvPr/>
        </p:nvSpPr>
        <p:spPr bwMode="auto">
          <a:xfrm>
            <a:off x="5046134" y="1828800"/>
            <a:ext cx="916912" cy="3847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6197" tIns="38098" rIns="76197" bIns="38098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altLang="en-US" sz="2000" b="1">
                <a:solidFill>
                  <a:schemeClr val="folHlink"/>
                </a:solidFill>
              </a:rPr>
              <a:t>AC-&gt;T</a:t>
            </a:r>
          </a:p>
        </p:txBody>
      </p:sp>
      <p:sp>
        <p:nvSpPr>
          <p:cNvPr id="7183" name="Text Box 22"/>
          <p:cNvSpPr txBox="1">
            <a:spLocks noChangeArrowheads="1"/>
          </p:cNvSpPr>
          <p:nvPr/>
        </p:nvSpPr>
        <p:spPr bwMode="auto">
          <a:xfrm>
            <a:off x="3609622" y="1799035"/>
            <a:ext cx="615547" cy="3539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6197" tIns="38098" rIns="76197" bIns="38098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altLang="en-US" b="1">
                <a:cs typeface="Arial" charset="0"/>
              </a:rPr>
              <a:t>85%</a:t>
            </a:r>
          </a:p>
        </p:txBody>
      </p:sp>
      <p:sp>
        <p:nvSpPr>
          <p:cNvPr id="7184" name="Text Box 23"/>
          <p:cNvSpPr txBox="1">
            <a:spLocks noChangeArrowheads="1"/>
          </p:cNvSpPr>
          <p:nvPr/>
        </p:nvSpPr>
        <p:spPr bwMode="auto">
          <a:xfrm>
            <a:off x="3609622" y="2942035"/>
            <a:ext cx="615547" cy="3539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6197" tIns="38098" rIns="76197" bIns="38098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altLang="en-US" b="1">
                <a:solidFill>
                  <a:schemeClr val="folHlink"/>
                </a:solidFill>
                <a:cs typeface="Arial" charset="0"/>
              </a:rPr>
              <a:t>67%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D0D6AC64-C1C3-4730-B3FC-FF4204D38317}"/>
              </a:ext>
            </a:extLst>
          </p:cNvPr>
          <p:cNvSpPr/>
          <p:nvPr/>
        </p:nvSpPr>
        <p:spPr>
          <a:xfrm>
            <a:off x="2286003" y="0"/>
            <a:ext cx="4572000" cy="261606"/>
          </a:xfrm>
          <a:prstGeom prst="rect">
            <a:avLst/>
          </a:prstGeom>
        </p:spPr>
        <p:txBody>
          <a:bodyPr lIns="76197" tIns="38098" rIns="76197" bIns="38098">
            <a:spAutoFit/>
          </a:bodyPr>
          <a:lstStyle/>
          <a:p>
            <a:r>
              <a:rPr lang="en-US" sz="1200" dirty="0">
                <a:solidFill>
                  <a:schemeClr val="accent1"/>
                </a:solidFill>
              </a:rPr>
              <a:t>San Antonio Breast Cancer Symposium, December 5-9, 2017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D85B01D2-09E1-4432-83D0-EF5E4A5D1E43}"/>
              </a:ext>
            </a:extLst>
          </p:cNvPr>
          <p:cNvSpPr/>
          <p:nvPr/>
        </p:nvSpPr>
        <p:spPr>
          <a:xfrm>
            <a:off x="293927" y="4909059"/>
            <a:ext cx="8653929" cy="230828"/>
          </a:xfrm>
          <a:prstGeom prst="rect">
            <a:avLst/>
          </a:prstGeom>
        </p:spPr>
        <p:txBody>
          <a:bodyPr wrap="square" lIns="76197" tIns="38098" rIns="76197" bIns="38098">
            <a:spAutoFit/>
          </a:bodyPr>
          <a:lstStyle/>
          <a:p>
            <a:r>
              <a:rPr lang="en-US" sz="1000" dirty="0">
                <a:solidFill>
                  <a:schemeClr val="accent1"/>
                </a:solidFill>
              </a:rPr>
              <a:t>This presentation is the intellectual property of the presenter. Contact them at </a:t>
            </a:r>
            <a:r>
              <a:rPr lang="en-US" sz="1000" dirty="0">
                <a:solidFill>
                  <a:schemeClr val="accent1"/>
                </a:solidFill>
                <a:hlinkClick r:id="rId6"/>
              </a:rPr>
              <a:t>Lou.Fehrenbacher@kp.org</a:t>
            </a:r>
            <a:r>
              <a:rPr lang="en-US" sz="1000" dirty="0">
                <a:solidFill>
                  <a:schemeClr val="accent1"/>
                </a:solidFill>
              </a:rPr>
              <a:t> for permission to reprint and/or distribute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9491043-A4EB-4F62-8311-A6E9F00C47A2}"/>
              </a:ext>
            </a:extLst>
          </p:cNvPr>
          <p:cNvSpPr txBox="1"/>
          <p:nvPr/>
        </p:nvSpPr>
        <p:spPr>
          <a:xfrm>
            <a:off x="232229" y="2327817"/>
            <a:ext cx="8707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tx2"/>
                </a:solidFill>
              </a:rPr>
              <a:t>%DFS</a:t>
            </a:r>
          </a:p>
        </p:txBody>
      </p:sp>
    </p:spTree>
    <p:extLst>
      <p:ext uri="{BB962C8B-B14F-4D97-AF65-F5344CB8AC3E}">
        <p14:creationId xmlns:p14="http://schemas.microsoft.com/office/powerpoint/2010/main" val="3690637177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309713" y="261606"/>
            <a:ext cx="6366933" cy="8572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3200" dirty="0"/>
              <a:t>NSABP B-31; ASCO 2005</a:t>
            </a:r>
            <a:endParaRPr lang="en-US" altLang="en-US" sz="2800" dirty="0">
              <a:solidFill>
                <a:schemeClr val="folHlink"/>
              </a:solidFill>
            </a:endParaRP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0D7DA39E-CDBA-44E5-B6FE-D99EF6BE71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77712" y="1002508"/>
            <a:ext cx="7782278" cy="3038333"/>
          </a:xfrm>
        </p:spPr>
        <p:txBody>
          <a:bodyPr/>
          <a:lstStyle/>
          <a:p>
            <a:pPr>
              <a:defRPr/>
            </a:pPr>
            <a:r>
              <a:rPr lang="en-US" altLang="en-US" dirty="0" err="1"/>
              <a:t>AC</a:t>
            </a:r>
            <a:r>
              <a:rPr lang="en-US" altLang="en-US" sz="2500" dirty="0" err="1">
                <a:sym typeface="Wingdings" panose="05000000000000000000" pitchFamily="2" charset="2"/>
              </a:rPr>
              <a:t></a:t>
            </a:r>
            <a:r>
              <a:rPr lang="en-US" altLang="en-US" dirty="0" err="1"/>
              <a:t>Paclitaxel</a:t>
            </a:r>
            <a:r>
              <a:rPr lang="en-US" altLang="en-US" dirty="0"/>
              <a:t> with or without trastuzumab</a:t>
            </a:r>
          </a:p>
          <a:p>
            <a:pPr>
              <a:defRPr/>
            </a:pPr>
            <a:r>
              <a:rPr lang="en-US" altLang="en-US" dirty="0"/>
              <a:t>HER2+ high risk breast cancer</a:t>
            </a:r>
          </a:p>
          <a:p>
            <a:pPr>
              <a:defRPr/>
            </a:pPr>
            <a:r>
              <a:rPr lang="en-US" altLang="en-US" dirty="0"/>
              <a:t>Initial study entry criteria Included</a:t>
            </a:r>
          </a:p>
          <a:p>
            <a:pPr lvl="1">
              <a:spcBef>
                <a:spcPts val="0"/>
              </a:spcBef>
              <a:defRPr/>
            </a:pPr>
            <a:r>
              <a:rPr lang="en-US" altLang="en-US" dirty="0">
                <a:solidFill>
                  <a:schemeClr val="tx2"/>
                </a:solidFill>
              </a:rPr>
              <a:t>FISH+  &gt;2.0 or  IHC 3+</a:t>
            </a:r>
          </a:p>
          <a:p>
            <a:pPr lvl="1">
              <a:spcBef>
                <a:spcPts val="0"/>
              </a:spcBef>
              <a:defRPr/>
            </a:pPr>
            <a:r>
              <a:rPr lang="en-US" altLang="en-US" dirty="0">
                <a:solidFill>
                  <a:schemeClr val="tx2"/>
                </a:solidFill>
              </a:rPr>
              <a:t>HER2 testing performed at </a:t>
            </a:r>
            <a:r>
              <a:rPr lang="en-US" altLang="en-US" u="sng" dirty="0">
                <a:solidFill>
                  <a:schemeClr val="tx2"/>
                </a:solidFill>
              </a:rPr>
              <a:t>local lab</a:t>
            </a:r>
            <a:r>
              <a:rPr lang="en-US" altLang="en-US" dirty="0">
                <a:solidFill>
                  <a:schemeClr val="tx2"/>
                </a:solidFill>
              </a:rPr>
              <a:t> site     </a:t>
            </a:r>
          </a:p>
          <a:p>
            <a:pPr lvl="1">
              <a:spcBef>
                <a:spcPts val="0"/>
              </a:spcBef>
              <a:defRPr/>
            </a:pPr>
            <a:r>
              <a:rPr lang="en-US" altLang="en-US" dirty="0">
                <a:solidFill>
                  <a:schemeClr val="tx2"/>
                </a:solidFill>
              </a:rPr>
              <a:t>A tissue specimen sent to NSABP for later testing</a:t>
            </a:r>
          </a:p>
          <a:p>
            <a:pPr>
              <a:spcBef>
                <a:spcPts val="0"/>
              </a:spcBef>
              <a:defRPr/>
            </a:pPr>
            <a:r>
              <a:rPr lang="en-US" altLang="en-US" dirty="0"/>
              <a:t>NSABP B-31: Central HER2 status performed on submitted tissue showed 9.7% were not HER2 IHC 3+ or FISH+ &gt; 2.0  </a:t>
            </a:r>
          </a:p>
        </p:txBody>
      </p:sp>
      <p:sp>
        <p:nvSpPr>
          <p:cNvPr id="4" name="Rectangle 3"/>
          <p:cNvSpPr/>
          <p:nvPr/>
        </p:nvSpPr>
        <p:spPr>
          <a:xfrm>
            <a:off x="2286003" y="0"/>
            <a:ext cx="4572000" cy="261606"/>
          </a:xfrm>
          <a:prstGeom prst="rect">
            <a:avLst/>
          </a:prstGeom>
        </p:spPr>
        <p:txBody>
          <a:bodyPr lIns="76197" tIns="38098" rIns="76197" bIns="38098">
            <a:spAutoFit/>
          </a:bodyPr>
          <a:lstStyle/>
          <a:p>
            <a:r>
              <a:rPr lang="en-US" sz="1200" dirty="0">
                <a:solidFill>
                  <a:schemeClr val="accent1"/>
                </a:solidFill>
              </a:rPr>
              <a:t>San Antonio Breast Cancer Symposium, December 5-9, 2017</a:t>
            </a:r>
          </a:p>
        </p:txBody>
      </p:sp>
      <p:sp>
        <p:nvSpPr>
          <p:cNvPr id="5" name="Rectangle 4"/>
          <p:cNvSpPr/>
          <p:nvPr/>
        </p:nvSpPr>
        <p:spPr>
          <a:xfrm>
            <a:off x="239060" y="4781695"/>
            <a:ext cx="8653929" cy="230828"/>
          </a:xfrm>
          <a:prstGeom prst="rect">
            <a:avLst/>
          </a:prstGeom>
        </p:spPr>
        <p:txBody>
          <a:bodyPr wrap="square" lIns="76197" tIns="38098" rIns="76197" bIns="38098">
            <a:spAutoFit/>
          </a:bodyPr>
          <a:lstStyle/>
          <a:p>
            <a:pPr algn="ctr"/>
            <a:r>
              <a:rPr lang="en-US" sz="1000" dirty="0">
                <a:solidFill>
                  <a:schemeClr val="accent1"/>
                </a:solidFill>
              </a:rPr>
              <a:t>This presentation is the intellectual property of the presenter. Contact them at </a:t>
            </a:r>
            <a:r>
              <a:rPr lang="en-US" sz="1000" dirty="0">
                <a:solidFill>
                  <a:schemeClr val="accent1"/>
                </a:solidFill>
                <a:hlinkClick r:id="rId3"/>
              </a:rPr>
              <a:t>Lou.Fehrenbacher@kp.org</a:t>
            </a:r>
            <a:r>
              <a:rPr lang="en-US" sz="1000" dirty="0">
                <a:solidFill>
                  <a:schemeClr val="accent1"/>
                </a:solidFill>
              </a:rPr>
              <a:t> for permission to reprint and/or distribute</a:t>
            </a:r>
          </a:p>
        </p:txBody>
      </p:sp>
    </p:spTree>
    <p:extLst>
      <p:ext uri="{BB962C8B-B14F-4D97-AF65-F5344CB8AC3E}">
        <p14:creationId xmlns:p14="http://schemas.microsoft.com/office/powerpoint/2010/main" val="1735199873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66" name="Object 2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8175274"/>
              </p:ext>
            </p:extLst>
          </p:nvPr>
        </p:nvGraphicFramePr>
        <p:xfrm>
          <a:off x="331612" y="303440"/>
          <a:ext cx="8128000" cy="42564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Prism Project" r:id="rId4" imgW="4829167" imgH="2847960" progId="Prism5.Document">
                  <p:embed/>
                </p:oleObj>
              </mc:Choice>
              <mc:Fallback>
                <p:oleObj name="Prism Project" r:id="rId4" imgW="4829167" imgH="2847960" progId="Prism5.Document">
                  <p:embed/>
                  <p:pic>
                    <p:nvPicPr>
                      <p:cNvPr id="1126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1612" y="303440"/>
                        <a:ext cx="8128000" cy="425648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5520267" y="2166768"/>
            <a:ext cx="2925475" cy="60016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0000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6197" tIns="38098" rIns="76197" bIns="38098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1700" b="1"/>
              <a:t>Interaction p=0.60 for FISH</a:t>
            </a:r>
          </a:p>
          <a:p>
            <a:pPr eaLnBrk="1" hangingPunct="1"/>
            <a:r>
              <a:rPr lang="en-US" altLang="en-US" sz="1700" b="1"/>
              <a:t>Interaction p=0.26 for IHC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2743200" y="4398766"/>
            <a:ext cx="4554126" cy="33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6197" tIns="38098" rIns="76197" bIns="38098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1700" b="1" dirty="0"/>
              <a:t>Note: RR adjusted for ER and nodal status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742EE82B-F896-4A5E-8C9C-B4EAB6B71E53}"/>
              </a:ext>
            </a:extLst>
          </p:cNvPr>
          <p:cNvSpPr/>
          <p:nvPr/>
        </p:nvSpPr>
        <p:spPr>
          <a:xfrm>
            <a:off x="707615" y="3138318"/>
            <a:ext cx="2387367" cy="685800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197" tIns="38098" rIns="76197" bIns="38098"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286003" y="0"/>
            <a:ext cx="4572000" cy="261606"/>
          </a:xfrm>
          <a:prstGeom prst="rect">
            <a:avLst/>
          </a:prstGeom>
        </p:spPr>
        <p:txBody>
          <a:bodyPr lIns="76197" tIns="38098" rIns="76197" bIns="38098">
            <a:spAutoFit/>
          </a:bodyPr>
          <a:lstStyle/>
          <a:p>
            <a:r>
              <a:rPr lang="en-US" sz="1200" dirty="0">
                <a:solidFill>
                  <a:schemeClr val="accent1"/>
                </a:solidFill>
              </a:rPr>
              <a:t>San Antonio Breast Cancer Symposium, December 5-9, 2017</a:t>
            </a:r>
          </a:p>
        </p:txBody>
      </p:sp>
      <p:sp>
        <p:nvSpPr>
          <p:cNvPr id="7" name="Rectangle 6"/>
          <p:cNvSpPr/>
          <p:nvPr/>
        </p:nvSpPr>
        <p:spPr>
          <a:xfrm>
            <a:off x="239060" y="4781695"/>
            <a:ext cx="8653929" cy="230828"/>
          </a:xfrm>
          <a:prstGeom prst="rect">
            <a:avLst/>
          </a:prstGeom>
        </p:spPr>
        <p:txBody>
          <a:bodyPr wrap="square" lIns="76197" tIns="38098" rIns="76197" bIns="38098">
            <a:spAutoFit/>
          </a:bodyPr>
          <a:lstStyle/>
          <a:p>
            <a:r>
              <a:rPr lang="en-US" sz="1000" dirty="0">
                <a:solidFill>
                  <a:schemeClr val="accent1"/>
                </a:solidFill>
              </a:rPr>
              <a:t>This presentation is the intellectual property of the presenter. Contact them at </a:t>
            </a:r>
            <a:r>
              <a:rPr lang="en-US" sz="1000" dirty="0">
                <a:solidFill>
                  <a:schemeClr val="accent1"/>
                </a:solidFill>
                <a:hlinkClick r:id="rId6"/>
              </a:rPr>
              <a:t>Lou.Fehrenbacher@kp.org</a:t>
            </a:r>
            <a:r>
              <a:rPr lang="en-US" sz="1000" dirty="0">
                <a:solidFill>
                  <a:schemeClr val="accent1"/>
                </a:solidFill>
              </a:rPr>
              <a:t> for permission to reprint and/or distribute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5268" y="61186"/>
            <a:ext cx="8445500" cy="599936"/>
          </a:xfrm>
        </p:spPr>
        <p:txBody>
          <a:bodyPr/>
          <a:lstStyle/>
          <a:p>
            <a:r>
              <a:rPr lang="en-US" sz="3200" dirty="0"/>
              <a:t>N9831 Outcomes by HER2 Status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758283" y="589871"/>
            <a:ext cx="7359805" cy="4058090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 flipV="1">
            <a:off x="4332609" y="2798567"/>
            <a:ext cx="490818" cy="147918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4389758" y="3448688"/>
            <a:ext cx="490818" cy="147918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4403911" y="1529604"/>
            <a:ext cx="490818" cy="147918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692099" y="4607306"/>
            <a:ext cx="46025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accent2"/>
                </a:solidFill>
              </a:rPr>
              <a:t>Perez EA, et al. </a:t>
            </a:r>
            <a:r>
              <a:rPr lang="en-US" sz="1600" i="1" dirty="0">
                <a:solidFill>
                  <a:schemeClr val="accent2"/>
                </a:solidFill>
              </a:rPr>
              <a:t>J </a:t>
            </a:r>
            <a:r>
              <a:rPr lang="en-US" sz="1600" i="1" dirty="0" err="1">
                <a:solidFill>
                  <a:schemeClr val="accent2"/>
                </a:solidFill>
              </a:rPr>
              <a:t>Clin</a:t>
            </a:r>
            <a:r>
              <a:rPr lang="en-US" sz="1600" i="1" dirty="0">
                <a:solidFill>
                  <a:schemeClr val="accent2"/>
                </a:solidFill>
              </a:rPr>
              <a:t> </a:t>
            </a:r>
            <a:r>
              <a:rPr lang="en-US" sz="1600" i="1" dirty="0" err="1">
                <a:solidFill>
                  <a:schemeClr val="accent2"/>
                </a:solidFill>
              </a:rPr>
              <a:t>Oncol</a:t>
            </a:r>
            <a:r>
              <a:rPr lang="en-US" sz="1600" i="1" dirty="0">
                <a:solidFill>
                  <a:schemeClr val="accent2"/>
                </a:solidFill>
              </a:rPr>
              <a:t>. </a:t>
            </a:r>
            <a:r>
              <a:rPr lang="en-US" sz="1600" dirty="0">
                <a:solidFill>
                  <a:schemeClr val="accent2"/>
                </a:solidFill>
              </a:rPr>
              <a:t>2010;28:4307-15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A5EB90B-964F-4061-ABED-DE1EF4C744C3}"/>
              </a:ext>
            </a:extLst>
          </p:cNvPr>
          <p:cNvSpPr/>
          <p:nvPr/>
        </p:nvSpPr>
        <p:spPr>
          <a:xfrm>
            <a:off x="308202" y="4901868"/>
            <a:ext cx="8653929" cy="230828"/>
          </a:xfrm>
          <a:prstGeom prst="rect">
            <a:avLst/>
          </a:prstGeom>
        </p:spPr>
        <p:txBody>
          <a:bodyPr wrap="square" lIns="76197" tIns="38098" rIns="76197" bIns="38098">
            <a:spAutoFit/>
          </a:bodyPr>
          <a:lstStyle/>
          <a:p>
            <a:r>
              <a:rPr lang="en-US" sz="1000" dirty="0">
                <a:solidFill>
                  <a:schemeClr val="accent1"/>
                </a:solidFill>
              </a:rPr>
              <a:t>This presentation is the intellectual property of the presenter. Contact them at </a:t>
            </a:r>
            <a:r>
              <a:rPr lang="en-US" sz="1000" dirty="0">
                <a:solidFill>
                  <a:schemeClr val="accent1"/>
                </a:solidFill>
                <a:hlinkClick r:id="rId4"/>
              </a:rPr>
              <a:t>Lou.Fehrenbacher@kp.org</a:t>
            </a:r>
            <a:r>
              <a:rPr lang="en-US" sz="1000" dirty="0">
                <a:solidFill>
                  <a:schemeClr val="accent1"/>
                </a:solidFill>
              </a:rPr>
              <a:t> for permission to reprint and/or distribute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4917974-5679-49C9-81B0-34CA2CB83288}"/>
              </a:ext>
            </a:extLst>
          </p:cNvPr>
          <p:cNvSpPr/>
          <p:nvPr/>
        </p:nvSpPr>
        <p:spPr>
          <a:xfrm>
            <a:off x="2286003" y="0"/>
            <a:ext cx="4572000" cy="261606"/>
          </a:xfrm>
          <a:prstGeom prst="rect">
            <a:avLst/>
          </a:prstGeom>
        </p:spPr>
        <p:txBody>
          <a:bodyPr lIns="76197" tIns="38098" rIns="76197" bIns="38098">
            <a:spAutoFit/>
          </a:bodyPr>
          <a:lstStyle/>
          <a:p>
            <a:r>
              <a:rPr lang="en-US" sz="1200" dirty="0">
                <a:solidFill>
                  <a:schemeClr val="accent1"/>
                </a:solidFill>
              </a:rPr>
              <a:t>San Antonio Breast Cancer Symposium, December 5-9, 2017</a:t>
            </a:r>
          </a:p>
        </p:txBody>
      </p:sp>
    </p:spTree>
    <p:extLst>
      <p:ext uri="{BB962C8B-B14F-4D97-AF65-F5344CB8AC3E}">
        <p14:creationId xmlns:p14="http://schemas.microsoft.com/office/powerpoint/2010/main" val="309829748"/>
      </p:ext>
    </p:extLst>
  </p:cSld>
  <p:clrMapOvr>
    <a:masterClrMapping/>
  </p:clrMapOvr>
  <p:transition>
    <p:pull dir="r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2"/>
          <p:cNvSpPr txBox="1">
            <a:spLocks noChangeArrowheads="1"/>
          </p:cNvSpPr>
          <p:nvPr/>
        </p:nvSpPr>
        <p:spPr bwMode="auto">
          <a:xfrm>
            <a:off x="137381" y="156285"/>
            <a:ext cx="8894994" cy="5386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6197" tIns="38098" rIns="76197" bIns="38098">
            <a:spAutoFit/>
          </a:bodyPr>
          <a:lstStyle>
            <a:lvl1pPr>
              <a:lnSpc>
                <a:spcPct val="90000"/>
              </a:lnSpc>
              <a:spcBef>
                <a:spcPct val="30000"/>
              </a:spcBef>
              <a:buClr>
                <a:schemeClr val="tx2"/>
              </a:buClr>
              <a:buSzPct val="100000"/>
              <a:buChar char="•"/>
              <a:defRPr sz="3200" b="1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30000"/>
              </a:spcBef>
              <a:buClr>
                <a:schemeClr val="tx2"/>
              </a:buClr>
              <a:buSzPct val="100000"/>
              <a:buChar char="–"/>
              <a:defRPr sz="2800" b="1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30000"/>
              </a:spcBef>
              <a:buClr>
                <a:schemeClr val="tx2"/>
              </a:buClr>
              <a:buSzPct val="100000"/>
              <a:buChar char="•"/>
              <a:defRPr sz="2400" b="1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30000"/>
              </a:spcBef>
              <a:buClr>
                <a:schemeClr val="tx2"/>
              </a:buClr>
              <a:buSzPct val="100000"/>
              <a:buChar char="–"/>
              <a:defRPr sz="2000" b="1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30000"/>
              </a:spcBef>
              <a:buClr>
                <a:schemeClr val="tx2"/>
              </a:buClr>
              <a:buSzPct val="100000"/>
              <a:buChar char="•"/>
              <a:defRPr b="1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•"/>
              <a:defRPr b="1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•"/>
              <a:defRPr b="1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•"/>
              <a:defRPr b="1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•"/>
              <a:defRPr b="1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000" dirty="0">
                <a:solidFill>
                  <a:schemeClr val="tx2"/>
                </a:solidFill>
              </a:rPr>
              <a:t>B-47: Adjuvant Trastuzumab in HER2 Low Breast Cancer</a:t>
            </a:r>
          </a:p>
        </p:txBody>
      </p:sp>
      <p:sp>
        <p:nvSpPr>
          <p:cNvPr id="13315" name="Rectangle 7"/>
          <p:cNvSpPr>
            <a:spLocks noChangeArrowheads="1"/>
          </p:cNvSpPr>
          <p:nvPr/>
        </p:nvSpPr>
        <p:spPr bwMode="auto">
          <a:xfrm>
            <a:off x="609601" y="4800600"/>
            <a:ext cx="35266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lnSpc>
                <a:spcPct val="90000"/>
              </a:lnSpc>
              <a:spcBef>
                <a:spcPct val="30000"/>
              </a:spcBef>
              <a:buClr>
                <a:schemeClr val="tx2"/>
              </a:buClr>
              <a:buSzPct val="100000"/>
              <a:buChar char="•"/>
              <a:defRPr sz="3200" b="1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30000"/>
              </a:spcBef>
              <a:buClr>
                <a:schemeClr val="tx2"/>
              </a:buClr>
              <a:buSzPct val="100000"/>
              <a:buChar char="–"/>
              <a:defRPr sz="2800" b="1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30000"/>
              </a:spcBef>
              <a:buClr>
                <a:schemeClr val="tx2"/>
              </a:buClr>
              <a:buSzPct val="100000"/>
              <a:buChar char="•"/>
              <a:defRPr sz="2400" b="1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30000"/>
              </a:spcBef>
              <a:buClr>
                <a:schemeClr val="tx2"/>
              </a:buClr>
              <a:buSzPct val="100000"/>
              <a:buChar char="–"/>
              <a:defRPr sz="2000" b="1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30000"/>
              </a:spcBef>
              <a:buClr>
                <a:schemeClr val="tx2"/>
              </a:buClr>
              <a:buSzPct val="100000"/>
              <a:buChar char="•"/>
              <a:defRPr b="1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•"/>
              <a:defRPr b="1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•"/>
              <a:defRPr b="1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•"/>
              <a:defRPr b="1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•"/>
              <a:defRPr b="1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0">
                <a:solidFill>
                  <a:srgbClr val="000000"/>
                </a:solidFill>
              </a:rPr>
              <a:t> </a:t>
            </a:r>
            <a:endParaRPr lang="en-US" altLang="en-US" sz="1500" b="0">
              <a:latin typeface="Arial" charset="0"/>
            </a:endParaRPr>
          </a:p>
        </p:txBody>
      </p:sp>
      <p:sp>
        <p:nvSpPr>
          <p:cNvPr id="13316" name="Rectangle 49"/>
          <p:cNvSpPr>
            <a:spLocks noChangeArrowheads="1"/>
          </p:cNvSpPr>
          <p:nvPr/>
        </p:nvSpPr>
        <p:spPr bwMode="auto">
          <a:xfrm>
            <a:off x="341457" y="4233387"/>
            <a:ext cx="8166723" cy="600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lnSpc>
                <a:spcPct val="90000"/>
              </a:lnSpc>
              <a:spcBef>
                <a:spcPct val="30000"/>
              </a:spcBef>
              <a:buClr>
                <a:schemeClr val="tx2"/>
              </a:buClr>
              <a:buSzPct val="100000"/>
              <a:buChar char="•"/>
              <a:defRPr sz="3200" b="1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30000"/>
              </a:spcBef>
              <a:buClr>
                <a:schemeClr val="tx2"/>
              </a:buClr>
              <a:buSzPct val="100000"/>
              <a:buChar char="–"/>
              <a:defRPr sz="2800" b="1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30000"/>
              </a:spcBef>
              <a:buClr>
                <a:schemeClr val="tx2"/>
              </a:buClr>
              <a:buSzPct val="100000"/>
              <a:buChar char="•"/>
              <a:defRPr sz="2400" b="1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30000"/>
              </a:spcBef>
              <a:buClr>
                <a:schemeClr val="tx2"/>
              </a:buClr>
              <a:buSzPct val="100000"/>
              <a:buChar char="–"/>
              <a:defRPr sz="2000" b="1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30000"/>
              </a:spcBef>
              <a:buClr>
                <a:schemeClr val="tx2"/>
              </a:buClr>
              <a:buSzPct val="100000"/>
              <a:buChar char="•"/>
              <a:defRPr b="1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•"/>
              <a:defRPr b="1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•"/>
              <a:defRPr b="1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•"/>
              <a:defRPr b="1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•"/>
              <a:defRPr b="1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300" dirty="0"/>
              <a:t>Hormonal therapy and radiotherapy as indicated. Chemotherapy by </a:t>
            </a:r>
            <a:r>
              <a:rPr lang="en-US" altLang="en-US" sz="1300" dirty="0">
                <a:solidFill>
                  <a:schemeClr val="tx2"/>
                </a:solidFill>
              </a:rPr>
              <a:t>MD Choice: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300" dirty="0"/>
              <a:t>*</a:t>
            </a:r>
            <a:r>
              <a:rPr lang="en-US" altLang="en-US" sz="1300" dirty="0">
                <a:solidFill>
                  <a:schemeClr val="tx2"/>
                </a:solidFill>
              </a:rPr>
              <a:t>AC</a:t>
            </a:r>
            <a:r>
              <a:rPr lang="en-US" altLang="en-US" sz="1300" dirty="0">
                <a:solidFill>
                  <a:schemeClr val="tx2"/>
                </a:solidFill>
                <a:sym typeface="Wingdings" panose="05000000000000000000" pitchFamily="2" charset="2"/>
              </a:rPr>
              <a:t></a:t>
            </a:r>
            <a:r>
              <a:rPr lang="en-US" altLang="en-US" sz="1300" dirty="0">
                <a:solidFill>
                  <a:schemeClr val="tx2"/>
                </a:solidFill>
              </a:rPr>
              <a:t>WP</a:t>
            </a:r>
            <a:r>
              <a:rPr lang="en-US" altLang="en-US" sz="1300" dirty="0"/>
              <a:t>: Doxorubicin 60mg/m2 and Cyclophosphamide 600mg/m2 q2 or 3 </a:t>
            </a:r>
            <a:r>
              <a:rPr lang="en-US" altLang="en-US" sz="1300" dirty="0" err="1"/>
              <a:t>wks</a:t>
            </a:r>
            <a:r>
              <a:rPr lang="en-US" altLang="en-US" sz="1300" dirty="0"/>
              <a:t>  x 4 followed by </a:t>
            </a:r>
            <a:r>
              <a:rPr lang="en-US" altLang="en-US" sz="1300" dirty="0" err="1"/>
              <a:t>qwk</a:t>
            </a:r>
            <a:r>
              <a:rPr lang="en-US" altLang="en-US" sz="1300" dirty="0"/>
              <a:t> paclitaxel x 12 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300" dirty="0"/>
              <a:t>  or </a:t>
            </a:r>
            <a:r>
              <a:rPr lang="en-US" altLang="en-US" sz="1300" dirty="0">
                <a:solidFill>
                  <a:schemeClr val="tx2"/>
                </a:solidFill>
              </a:rPr>
              <a:t>TC</a:t>
            </a:r>
            <a:r>
              <a:rPr lang="en-US" altLang="en-US" sz="1300" dirty="0"/>
              <a:t>: Docetaxel 75mg/m2 + Cyclophosphamide 600mg/m2 q3wk x 6.</a:t>
            </a:r>
            <a:endParaRPr lang="en-US" altLang="en-US" sz="1300" b="0" dirty="0"/>
          </a:p>
        </p:txBody>
      </p:sp>
      <p:sp>
        <p:nvSpPr>
          <p:cNvPr id="13317" name="Rectangle 56"/>
          <p:cNvSpPr>
            <a:spLocks noChangeArrowheads="1"/>
          </p:cNvSpPr>
          <p:nvPr/>
        </p:nvSpPr>
        <p:spPr bwMode="auto">
          <a:xfrm>
            <a:off x="1402644" y="750094"/>
            <a:ext cx="6180667" cy="161911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76197" tIns="33733" rIns="69450" bIns="45718">
            <a:spAutoFit/>
          </a:bodyPr>
          <a:lstStyle>
            <a:lvl1pPr marL="307975" indent="-307975" defTabSz="819150">
              <a:lnSpc>
                <a:spcPct val="90000"/>
              </a:lnSpc>
              <a:spcBef>
                <a:spcPct val="30000"/>
              </a:spcBef>
              <a:buClr>
                <a:schemeClr val="tx2"/>
              </a:buClr>
              <a:buSzPct val="100000"/>
              <a:buChar char="•"/>
              <a:defRPr sz="3200" b="1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819150">
              <a:lnSpc>
                <a:spcPct val="90000"/>
              </a:lnSpc>
              <a:spcBef>
                <a:spcPct val="30000"/>
              </a:spcBef>
              <a:buClr>
                <a:schemeClr val="tx2"/>
              </a:buClr>
              <a:buSzPct val="100000"/>
              <a:buChar char="–"/>
              <a:defRPr sz="2800" b="1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819150">
              <a:lnSpc>
                <a:spcPct val="90000"/>
              </a:lnSpc>
              <a:spcBef>
                <a:spcPct val="30000"/>
              </a:spcBef>
              <a:buClr>
                <a:schemeClr val="tx2"/>
              </a:buClr>
              <a:buSzPct val="100000"/>
              <a:buChar char="•"/>
              <a:defRPr sz="2400" b="1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819150">
              <a:lnSpc>
                <a:spcPct val="90000"/>
              </a:lnSpc>
              <a:spcBef>
                <a:spcPct val="30000"/>
              </a:spcBef>
              <a:buClr>
                <a:schemeClr val="tx2"/>
              </a:buClr>
              <a:buSzPct val="100000"/>
              <a:buChar char="–"/>
              <a:defRPr sz="2000" b="1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819150">
              <a:lnSpc>
                <a:spcPct val="90000"/>
              </a:lnSpc>
              <a:spcBef>
                <a:spcPct val="30000"/>
              </a:spcBef>
              <a:buClr>
                <a:schemeClr val="tx2"/>
              </a:buClr>
              <a:buSzPct val="100000"/>
              <a:buChar char="•"/>
              <a:defRPr b="1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81915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•"/>
              <a:defRPr b="1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81915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•"/>
              <a:defRPr b="1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81915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•"/>
              <a:defRPr b="1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81915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•"/>
              <a:defRPr b="1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000" u="sng" dirty="0"/>
              <a:t>STRATIFICATION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2000" dirty="0"/>
              <a:t>HER2 IHC Score (1+, 2+)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2000" dirty="0"/>
              <a:t>Number of Positive Nodes (0-3, 4-9, 10+)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2000" dirty="0"/>
              <a:t>ER / </a:t>
            </a:r>
            <a:r>
              <a:rPr lang="en-US" altLang="en-US" sz="2000" dirty="0" err="1"/>
              <a:t>PgR</a:t>
            </a:r>
            <a:r>
              <a:rPr lang="en-US" altLang="en-US" sz="2000" dirty="0"/>
              <a:t> Status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2000" dirty="0"/>
              <a:t>Intended </a:t>
            </a:r>
            <a:r>
              <a:rPr lang="en-US" altLang="en-US" sz="2000" dirty="0" err="1"/>
              <a:t>ChemoRx</a:t>
            </a:r>
            <a:r>
              <a:rPr lang="en-US" altLang="en-US" sz="2000" dirty="0"/>
              <a:t> regimen (AC</a:t>
            </a:r>
            <a:r>
              <a:rPr lang="en-US" altLang="en-US" sz="2000" dirty="0">
                <a:sym typeface="Wingdings" panose="05000000000000000000" pitchFamily="2" charset="2"/>
              </a:rPr>
              <a:t></a:t>
            </a:r>
            <a:r>
              <a:rPr lang="en-US" altLang="en-US" sz="2000" dirty="0"/>
              <a:t>WP, TC)</a:t>
            </a:r>
          </a:p>
        </p:txBody>
      </p:sp>
      <p:sp>
        <p:nvSpPr>
          <p:cNvPr id="13318" name="Rectangle 57"/>
          <p:cNvSpPr>
            <a:spLocks noChangeArrowheads="1"/>
          </p:cNvSpPr>
          <p:nvPr/>
        </p:nvSpPr>
        <p:spPr bwMode="auto">
          <a:xfrm>
            <a:off x="2867378" y="2480073"/>
            <a:ext cx="3251200" cy="388003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9450" tIns="33733" rIns="69450" bIns="45718">
            <a:spAutoFit/>
          </a:bodyPr>
          <a:lstStyle>
            <a:lvl1pPr defTabSz="819150">
              <a:lnSpc>
                <a:spcPct val="90000"/>
              </a:lnSpc>
              <a:spcBef>
                <a:spcPct val="30000"/>
              </a:spcBef>
              <a:buClr>
                <a:schemeClr val="tx2"/>
              </a:buClr>
              <a:buSzPct val="100000"/>
              <a:buChar char="•"/>
              <a:defRPr sz="3200" b="1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819150">
              <a:lnSpc>
                <a:spcPct val="90000"/>
              </a:lnSpc>
              <a:spcBef>
                <a:spcPct val="30000"/>
              </a:spcBef>
              <a:buClr>
                <a:schemeClr val="tx2"/>
              </a:buClr>
              <a:buSzPct val="100000"/>
              <a:buChar char="–"/>
              <a:defRPr sz="2800" b="1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819150">
              <a:lnSpc>
                <a:spcPct val="90000"/>
              </a:lnSpc>
              <a:spcBef>
                <a:spcPct val="30000"/>
              </a:spcBef>
              <a:buClr>
                <a:schemeClr val="tx2"/>
              </a:buClr>
              <a:buSzPct val="100000"/>
              <a:buChar char="•"/>
              <a:defRPr sz="2400" b="1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819150">
              <a:lnSpc>
                <a:spcPct val="90000"/>
              </a:lnSpc>
              <a:spcBef>
                <a:spcPct val="30000"/>
              </a:spcBef>
              <a:buClr>
                <a:schemeClr val="tx2"/>
              </a:buClr>
              <a:buSzPct val="100000"/>
              <a:buChar char="–"/>
              <a:defRPr sz="2000" b="1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819150">
              <a:lnSpc>
                <a:spcPct val="90000"/>
              </a:lnSpc>
              <a:spcBef>
                <a:spcPct val="30000"/>
              </a:spcBef>
              <a:buClr>
                <a:schemeClr val="tx2"/>
              </a:buClr>
              <a:buSzPct val="100000"/>
              <a:buChar char="•"/>
              <a:defRPr b="1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81915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•"/>
              <a:defRPr b="1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81915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•"/>
              <a:defRPr b="1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81915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•"/>
              <a:defRPr b="1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81915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•"/>
              <a:defRPr b="1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000" dirty="0"/>
              <a:t>RANDOMIZATION</a:t>
            </a:r>
          </a:p>
        </p:txBody>
      </p:sp>
      <p:sp>
        <p:nvSpPr>
          <p:cNvPr id="13319" name="Rectangle 58"/>
          <p:cNvSpPr>
            <a:spLocks noChangeArrowheads="1"/>
          </p:cNvSpPr>
          <p:nvPr/>
        </p:nvSpPr>
        <p:spPr bwMode="auto">
          <a:xfrm>
            <a:off x="1464734" y="3220641"/>
            <a:ext cx="2510367" cy="100355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9450" tIns="33733" rIns="69450" bIns="45718">
            <a:spAutoFit/>
          </a:bodyPr>
          <a:lstStyle>
            <a:lvl1pPr defTabSz="819150">
              <a:lnSpc>
                <a:spcPct val="90000"/>
              </a:lnSpc>
              <a:spcBef>
                <a:spcPct val="30000"/>
              </a:spcBef>
              <a:buClr>
                <a:schemeClr val="tx2"/>
              </a:buClr>
              <a:buSzPct val="100000"/>
              <a:buChar char="•"/>
              <a:defRPr sz="3200" b="1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819150">
              <a:lnSpc>
                <a:spcPct val="90000"/>
              </a:lnSpc>
              <a:spcBef>
                <a:spcPct val="30000"/>
              </a:spcBef>
              <a:buClr>
                <a:schemeClr val="tx2"/>
              </a:buClr>
              <a:buSzPct val="100000"/>
              <a:buChar char="–"/>
              <a:defRPr sz="2800" b="1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819150">
              <a:lnSpc>
                <a:spcPct val="90000"/>
              </a:lnSpc>
              <a:spcBef>
                <a:spcPct val="30000"/>
              </a:spcBef>
              <a:buClr>
                <a:schemeClr val="tx2"/>
              </a:buClr>
              <a:buSzPct val="100000"/>
              <a:buChar char="•"/>
              <a:defRPr sz="2400" b="1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819150">
              <a:lnSpc>
                <a:spcPct val="90000"/>
              </a:lnSpc>
              <a:spcBef>
                <a:spcPct val="30000"/>
              </a:spcBef>
              <a:buClr>
                <a:schemeClr val="tx2"/>
              </a:buClr>
              <a:buSzPct val="100000"/>
              <a:buChar char="–"/>
              <a:defRPr sz="2000" b="1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819150">
              <a:lnSpc>
                <a:spcPct val="90000"/>
              </a:lnSpc>
              <a:spcBef>
                <a:spcPct val="30000"/>
              </a:spcBef>
              <a:buClr>
                <a:schemeClr val="tx2"/>
              </a:buClr>
              <a:buSzPct val="100000"/>
              <a:buChar char="•"/>
              <a:defRPr b="1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81915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•"/>
              <a:defRPr b="1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81915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•"/>
              <a:defRPr b="1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81915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•"/>
              <a:defRPr b="1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81915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•"/>
              <a:defRPr b="1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000" u="sng" dirty="0"/>
              <a:t>GROUP 1</a:t>
            </a:r>
            <a:endParaRPr lang="en-US" altLang="en-US" sz="800" u="sng" dirty="0"/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000" dirty="0" err="1"/>
              <a:t>ChemoRx</a:t>
            </a:r>
            <a:r>
              <a:rPr lang="en-US" altLang="en-US" sz="2000" dirty="0"/>
              <a:t>*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2000" dirty="0"/>
          </a:p>
        </p:txBody>
      </p:sp>
      <p:sp>
        <p:nvSpPr>
          <p:cNvPr id="13320" name="Rectangle 59"/>
          <p:cNvSpPr>
            <a:spLocks noChangeArrowheads="1"/>
          </p:cNvSpPr>
          <p:nvPr/>
        </p:nvSpPr>
        <p:spPr bwMode="auto">
          <a:xfrm>
            <a:off x="5009444" y="3220641"/>
            <a:ext cx="2467533" cy="1012746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9450" tIns="33733" rIns="69450" bIns="45718"/>
          <a:lstStyle>
            <a:lvl1pPr defTabSz="819150">
              <a:lnSpc>
                <a:spcPct val="90000"/>
              </a:lnSpc>
              <a:spcBef>
                <a:spcPct val="30000"/>
              </a:spcBef>
              <a:buClr>
                <a:schemeClr val="tx2"/>
              </a:buClr>
              <a:buSzPct val="100000"/>
              <a:buChar char="•"/>
              <a:defRPr sz="3200" b="1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819150">
              <a:lnSpc>
                <a:spcPct val="90000"/>
              </a:lnSpc>
              <a:spcBef>
                <a:spcPct val="30000"/>
              </a:spcBef>
              <a:buClr>
                <a:schemeClr val="tx2"/>
              </a:buClr>
              <a:buSzPct val="100000"/>
              <a:buChar char="–"/>
              <a:defRPr sz="2800" b="1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819150">
              <a:lnSpc>
                <a:spcPct val="90000"/>
              </a:lnSpc>
              <a:spcBef>
                <a:spcPct val="30000"/>
              </a:spcBef>
              <a:buClr>
                <a:schemeClr val="tx2"/>
              </a:buClr>
              <a:buSzPct val="100000"/>
              <a:buChar char="•"/>
              <a:defRPr sz="2400" b="1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819150">
              <a:lnSpc>
                <a:spcPct val="90000"/>
              </a:lnSpc>
              <a:spcBef>
                <a:spcPct val="30000"/>
              </a:spcBef>
              <a:buClr>
                <a:schemeClr val="tx2"/>
              </a:buClr>
              <a:buSzPct val="100000"/>
              <a:buChar char="–"/>
              <a:defRPr sz="2000" b="1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819150">
              <a:lnSpc>
                <a:spcPct val="90000"/>
              </a:lnSpc>
              <a:spcBef>
                <a:spcPct val="30000"/>
              </a:spcBef>
              <a:buClr>
                <a:schemeClr val="tx2"/>
              </a:buClr>
              <a:buSzPct val="100000"/>
              <a:buChar char="•"/>
              <a:defRPr b="1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81915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•"/>
              <a:defRPr b="1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81915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•"/>
              <a:defRPr b="1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81915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•"/>
              <a:defRPr b="1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81915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•"/>
              <a:defRPr b="1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000" u="sng" dirty="0"/>
              <a:t>GROUP 2</a:t>
            </a:r>
            <a:r>
              <a:rPr lang="en-US" altLang="en-US" sz="2000" dirty="0"/>
              <a:t> 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000" dirty="0" err="1"/>
              <a:t>ChemoRx</a:t>
            </a:r>
            <a:r>
              <a:rPr lang="en-US" altLang="en-US" sz="2000" dirty="0"/>
              <a:t>* +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chemeClr val="tx2"/>
                </a:solidFill>
              </a:rPr>
              <a:t>Trastuzumab</a:t>
            </a:r>
            <a:r>
              <a:rPr lang="en-US" altLang="en-US" sz="2000" dirty="0"/>
              <a:t> x 1year</a:t>
            </a:r>
          </a:p>
        </p:txBody>
      </p:sp>
      <p:sp>
        <p:nvSpPr>
          <p:cNvPr id="13321" name="Line 60"/>
          <p:cNvSpPr>
            <a:spLocks noChangeShapeType="1"/>
          </p:cNvSpPr>
          <p:nvPr/>
        </p:nvSpPr>
        <p:spPr bwMode="auto">
          <a:xfrm>
            <a:off x="4492978" y="2369204"/>
            <a:ext cx="0" cy="10967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76197" tIns="38098" rIns="76197" bIns="38098"/>
          <a:lstStyle/>
          <a:p>
            <a:endParaRPr lang="en-US"/>
          </a:p>
        </p:txBody>
      </p:sp>
      <p:cxnSp>
        <p:nvCxnSpPr>
          <p:cNvPr id="13322" name="AutoShape 61"/>
          <p:cNvCxnSpPr>
            <a:cxnSpLocks noChangeShapeType="1"/>
            <a:stCxn id="13318" idx="2"/>
            <a:endCxn id="13319" idx="0"/>
          </p:cNvCxnSpPr>
          <p:nvPr/>
        </p:nvCxnSpPr>
        <p:spPr bwMode="auto">
          <a:xfrm rot="5400000">
            <a:off x="3430166" y="2157828"/>
            <a:ext cx="352565" cy="1773060"/>
          </a:xfrm>
          <a:prstGeom prst="bentConnector3">
            <a:avLst>
              <a:gd name="adj1" fmla="val 50000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323" name="AutoShape 62"/>
          <p:cNvCxnSpPr>
            <a:cxnSpLocks noChangeShapeType="1"/>
            <a:stCxn id="13318" idx="2"/>
            <a:endCxn id="13320" idx="0"/>
          </p:cNvCxnSpPr>
          <p:nvPr/>
        </p:nvCxnSpPr>
        <p:spPr bwMode="auto">
          <a:xfrm rot="16200000" flipH="1">
            <a:off x="5191812" y="2169241"/>
            <a:ext cx="352565" cy="1750233"/>
          </a:xfrm>
          <a:prstGeom prst="bentConnector3">
            <a:avLst>
              <a:gd name="adj1" fmla="val 50000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55C79F1D-C1F1-4D90-AC5F-D00B88CDCAA7}"/>
              </a:ext>
            </a:extLst>
          </p:cNvPr>
          <p:cNvSpPr/>
          <p:nvPr/>
        </p:nvSpPr>
        <p:spPr>
          <a:xfrm>
            <a:off x="257913" y="4833551"/>
            <a:ext cx="8653929" cy="230828"/>
          </a:xfrm>
          <a:prstGeom prst="rect">
            <a:avLst/>
          </a:prstGeom>
        </p:spPr>
        <p:txBody>
          <a:bodyPr wrap="square" lIns="76197" tIns="38098" rIns="76197" bIns="38098">
            <a:spAutoFit/>
          </a:bodyPr>
          <a:lstStyle/>
          <a:p>
            <a:r>
              <a:rPr lang="en-US" sz="1000" dirty="0">
                <a:solidFill>
                  <a:schemeClr val="accent1"/>
                </a:solidFill>
              </a:rPr>
              <a:t>This presentation is the intellectual property of the presenter. Contact them at </a:t>
            </a:r>
            <a:r>
              <a:rPr lang="en-US" sz="1000" dirty="0">
                <a:solidFill>
                  <a:schemeClr val="accent1"/>
                </a:solidFill>
                <a:hlinkClick r:id="rId3"/>
              </a:rPr>
              <a:t>Lou.Fehrenbacher@kp.org</a:t>
            </a:r>
            <a:r>
              <a:rPr lang="en-US" sz="1000" dirty="0">
                <a:solidFill>
                  <a:schemeClr val="accent1"/>
                </a:solidFill>
              </a:rPr>
              <a:t> for permission to reprint and/or distribute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286003" y="0"/>
            <a:ext cx="4572000" cy="261606"/>
          </a:xfrm>
          <a:prstGeom prst="rect">
            <a:avLst/>
          </a:prstGeom>
        </p:spPr>
        <p:txBody>
          <a:bodyPr lIns="76197" tIns="38098" rIns="76197" bIns="38098">
            <a:spAutoFit/>
          </a:bodyPr>
          <a:lstStyle/>
          <a:p>
            <a:r>
              <a:rPr lang="en-US" sz="1200" dirty="0">
                <a:solidFill>
                  <a:schemeClr val="accent1"/>
                </a:solidFill>
              </a:rPr>
              <a:t>San Antonio Breast Cancer Symposium, December 5-9, 2017</a:t>
            </a:r>
          </a:p>
        </p:txBody>
      </p:sp>
    </p:spTree>
  </p:cSld>
  <p:clrMapOvr>
    <a:masterClrMapping/>
  </p:clrMapOvr>
  <p:transition>
    <p:pull dir="r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69" name="Group 25">
            <a:extLst>
              <a:ext uri="{FF2B5EF4-FFF2-40B4-BE49-F238E27FC236}">
                <a16:creationId xmlns:a16="http://schemas.microsoft.com/office/drawing/2014/main" id="{439FCEF8-EC7F-46DF-8713-66761AF08D1E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805745" y="1343026"/>
          <a:ext cx="7570610" cy="2021682"/>
        </p:xfrm>
        <a:graphic>
          <a:graphicData uri="http://schemas.openxmlformats.org/drawingml/2006/table">
            <a:tbl>
              <a:tblPr/>
              <a:tblGrid>
                <a:gridCol w="46345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360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2511">
                <a:tc>
                  <a:txBody>
                    <a:bodyPr/>
                    <a:lstStyle/>
                    <a:p>
                      <a:pPr marL="0" marR="0" lvl="0" indent="0" algn="l" defTabSz="819150" rtl="0" eaLnBrk="1" fontAlgn="base" latinLnBrk="0" hangingPunct="1">
                        <a:lnSpc>
                          <a:spcPct val="90000"/>
                        </a:lnSpc>
                        <a:spcBef>
                          <a:spcPts val="575"/>
                        </a:spcBef>
                        <a:spcAft>
                          <a:spcPts val="250"/>
                        </a:spcAft>
                        <a:buClr>
                          <a:schemeClr val="tx2"/>
                        </a:buClr>
                        <a:buSzPct val="100000"/>
                        <a:buFontTx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2743200" algn="l"/>
                        </a:tabLst>
                      </a:pPr>
                      <a:r>
                        <a:rPr kumimoji="0" lang="en-US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G Times" pitchFamily="18" charset="0"/>
                        </a:rPr>
                        <a:t>Characteristic</a:t>
                      </a:r>
                    </a:p>
                  </a:txBody>
                  <a:tcPr marL="63142" marR="63142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19150" rtl="0" eaLnBrk="1" fontAlgn="base" latinLnBrk="0" hangingPunct="1">
                        <a:lnSpc>
                          <a:spcPct val="90000"/>
                        </a:lnSpc>
                        <a:spcBef>
                          <a:spcPts val="575"/>
                        </a:spcBef>
                        <a:spcAft>
                          <a:spcPts val="250"/>
                        </a:spcAft>
                        <a:buClr>
                          <a:schemeClr val="tx2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G Times" pitchFamily="18" charset="0"/>
                        </a:rPr>
                        <a:t>N </a:t>
                      </a:r>
                    </a:p>
                  </a:txBody>
                  <a:tcPr marL="63142" marR="63142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69171">
                <a:tc>
                  <a:txBody>
                    <a:bodyPr/>
                    <a:lstStyle/>
                    <a:p>
                      <a:pPr marL="0" marR="0" lvl="0" indent="0" algn="l" defTabSz="8191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G Times" pitchFamily="18" charset="0"/>
                        </a:rPr>
                        <a:t>Number randomized</a:t>
                      </a:r>
                    </a:p>
                    <a:p>
                      <a:pPr marL="0" marR="0" lvl="0" indent="0" algn="l" defTabSz="8191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G Times" pitchFamily="18" charset="0"/>
                        </a:rPr>
                        <a:t>Number without follow-up</a:t>
                      </a:r>
                    </a:p>
                    <a:p>
                      <a:pPr marL="0" marR="0" lvl="0" indent="0" algn="l" defTabSz="8191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G Times" pitchFamily="18" charset="0"/>
                        </a:rPr>
                        <a:t>Number with follow-up</a:t>
                      </a:r>
                    </a:p>
                    <a:p>
                      <a:pPr marL="0" marR="0" lvl="0" indent="0" algn="l" defTabSz="8191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G Times" pitchFamily="18" charset="0"/>
                        </a:rPr>
                        <a:t>Accrual Jan 2011 to Feb 2015</a:t>
                      </a:r>
                    </a:p>
                    <a:p>
                      <a:pPr marL="0" marR="0" lvl="0" indent="0" algn="l" defTabSz="8191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250"/>
                        </a:spcAft>
                        <a:buClr>
                          <a:schemeClr val="tx2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G Times" pitchFamily="18" charset="0"/>
                        </a:rPr>
                        <a:t>Median follow-up time (months)</a:t>
                      </a:r>
                    </a:p>
                  </a:txBody>
                  <a:tcPr marL="65012" marR="65012" marT="34291" marB="34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191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Tx/>
                        <a:buNone/>
                        <a:tabLst>
                          <a:tab pos="1143000" algn="r"/>
                        </a:tabLst>
                      </a:pPr>
                      <a:r>
                        <a:rPr kumimoji="0" lang="en-US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G Times" pitchFamily="18" charset="0"/>
                        </a:rPr>
                        <a:t>3,270</a:t>
                      </a:r>
                    </a:p>
                    <a:p>
                      <a:pPr marL="0" marR="0" lvl="0" indent="0" algn="ctr" defTabSz="8191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Tx/>
                        <a:buNone/>
                        <a:tabLst>
                          <a:tab pos="1143000" algn="r"/>
                        </a:tabLst>
                      </a:pPr>
                      <a:r>
                        <a:rPr kumimoji="0" lang="en-US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G Times" pitchFamily="18" charset="0"/>
                        </a:rPr>
                        <a:t>                 63 (1.9%)</a:t>
                      </a:r>
                    </a:p>
                    <a:p>
                      <a:pPr marL="0" marR="0" lvl="0" indent="0" algn="ctr" defTabSz="8191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Tx/>
                        <a:buNone/>
                        <a:tabLst>
                          <a:tab pos="1143000" algn="r"/>
                        </a:tabLst>
                      </a:pPr>
                      <a:r>
                        <a:rPr kumimoji="0" lang="en-US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G Times" pitchFamily="18" charset="0"/>
                        </a:rPr>
                        <a:t>3,207</a:t>
                      </a:r>
                    </a:p>
                    <a:p>
                      <a:pPr marL="0" marR="0" lvl="0" indent="0" algn="ctr" defTabSz="8191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Tx/>
                        <a:buNone/>
                        <a:tabLst>
                          <a:tab pos="1143000" algn="r"/>
                        </a:tabLst>
                      </a:pPr>
                      <a:r>
                        <a:rPr kumimoji="0" lang="en-US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G Times" pitchFamily="18" charset="0"/>
                        </a:rPr>
                        <a:t>50 months</a:t>
                      </a:r>
                    </a:p>
                    <a:p>
                      <a:pPr marL="0" marR="0" lvl="0" indent="0" algn="ctr" defTabSz="8191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Tx/>
                        <a:buNone/>
                        <a:tabLst>
                          <a:tab pos="1143000" algn="r"/>
                        </a:tabLst>
                      </a:pPr>
                      <a:r>
                        <a:rPr kumimoji="0" lang="en-US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G Times" pitchFamily="18" charset="0"/>
                        </a:rPr>
                        <a:t>46.1 months</a:t>
                      </a:r>
                    </a:p>
                  </a:txBody>
                  <a:tcPr marL="65012" marR="65012" marT="34291" marB="3429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7421" name="Rectangle 83"/>
          <p:cNvSpPr>
            <a:spLocks noChangeArrowheads="1"/>
          </p:cNvSpPr>
          <p:nvPr/>
        </p:nvSpPr>
        <p:spPr bwMode="auto">
          <a:xfrm>
            <a:off x="348545" y="267892"/>
            <a:ext cx="8445500" cy="6977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450" tIns="33733" rIns="69450" bIns="33733" anchor="ctr"/>
          <a:lstStyle>
            <a:lvl1pPr defTabSz="819150">
              <a:lnSpc>
                <a:spcPct val="90000"/>
              </a:lnSpc>
              <a:spcBef>
                <a:spcPct val="30000"/>
              </a:spcBef>
              <a:buClr>
                <a:schemeClr val="tx2"/>
              </a:buClr>
              <a:buSzPct val="100000"/>
              <a:buChar char="•"/>
              <a:defRPr sz="3200" b="1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819150">
              <a:lnSpc>
                <a:spcPct val="90000"/>
              </a:lnSpc>
              <a:spcBef>
                <a:spcPct val="30000"/>
              </a:spcBef>
              <a:buClr>
                <a:schemeClr val="tx2"/>
              </a:buClr>
              <a:buSzPct val="100000"/>
              <a:buChar char="–"/>
              <a:defRPr sz="2800" b="1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819150">
              <a:lnSpc>
                <a:spcPct val="90000"/>
              </a:lnSpc>
              <a:spcBef>
                <a:spcPct val="30000"/>
              </a:spcBef>
              <a:buClr>
                <a:schemeClr val="tx2"/>
              </a:buClr>
              <a:buSzPct val="100000"/>
              <a:buChar char="•"/>
              <a:defRPr sz="2400" b="1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819150">
              <a:lnSpc>
                <a:spcPct val="90000"/>
              </a:lnSpc>
              <a:spcBef>
                <a:spcPct val="30000"/>
              </a:spcBef>
              <a:buClr>
                <a:schemeClr val="tx2"/>
              </a:buClr>
              <a:buSzPct val="100000"/>
              <a:buChar char="–"/>
              <a:defRPr sz="2000" b="1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819150">
              <a:lnSpc>
                <a:spcPct val="90000"/>
              </a:lnSpc>
              <a:spcBef>
                <a:spcPct val="30000"/>
              </a:spcBef>
              <a:buClr>
                <a:schemeClr val="tx2"/>
              </a:buClr>
              <a:buSzPct val="100000"/>
              <a:buChar char="•"/>
              <a:defRPr b="1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81915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•"/>
              <a:defRPr b="1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81915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•"/>
              <a:defRPr b="1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81915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•"/>
              <a:defRPr b="1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81915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•"/>
              <a:defRPr b="1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000">
                <a:solidFill>
                  <a:schemeClr val="tx2"/>
                </a:solidFill>
              </a:rPr>
              <a:t>B-47: Study Population</a:t>
            </a:r>
            <a:endParaRPr lang="en-US" altLang="en-US">
              <a:solidFill>
                <a:schemeClr val="tx2"/>
              </a:solidFill>
            </a:endParaRPr>
          </a:p>
        </p:txBody>
      </p:sp>
      <p:sp>
        <p:nvSpPr>
          <p:cNvPr id="17422" name="Rectangle 88"/>
          <p:cNvSpPr>
            <a:spLocks noChangeArrowheads="1"/>
          </p:cNvSpPr>
          <p:nvPr/>
        </p:nvSpPr>
        <p:spPr bwMode="auto">
          <a:xfrm>
            <a:off x="348545" y="1145381"/>
            <a:ext cx="8445500" cy="39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450" tIns="33733" rIns="69450" bIns="33733" anchor="ctr"/>
          <a:lstStyle>
            <a:lvl1pPr defTabSz="819150">
              <a:lnSpc>
                <a:spcPct val="90000"/>
              </a:lnSpc>
              <a:spcBef>
                <a:spcPct val="30000"/>
              </a:spcBef>
              <a:buClr>
                <a:schemeClr val="tx2"/>
              </a:buClr>
              <a:buSzPct val="100000"/>
              <a:buChar char="•"/>
              <a:defRPr sz="3200" b="1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819150">
              <a:lnSpc>
                <a:spcPct val="90000"/>
              </a:lnSpc>
              <a:spcBef>
                <a:spcPct val="30000"/>
              </a:spcBef>
              <a:buClr>
                <a:schemeClr val="tx2"/>
              </a:buClr>
              <a:buSzPct val="100000"/>
              <a:buChar char="–"/>
              <a:defRPr sz="2800" b="1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819150">
              <a:lnSpc>
                <a:spcPct val="90000"/>
              </a:lnSpc>
              <a:spcBef>
                <a:spcPct val="30000"/>
              </a:spcBef>
              <a:buClr>
                <a:schemeClr val="tx2"/>
              </a:buClr>
              <a:buSzPct val="100000"/>
              <a:buChar char="•"/>
              <a:defRPr sz="2400" b="1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819150">
              <a:lnSpc>
                <a:spcPct val="90000"/>
              </a:lnSpc>
              <a:spcBef>
                <a:spcPct val="30000"/>
              </a:spcBef>
              <a:buClr>
                <a:schemeClr val="tx2"/>
              </a:buClr>
              <a:buSzPct val="100000"/>
              <a:buChar char="–"/>
              <a:defRPr sz="2000" b="1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819150">
              <a:lnSpc>
                <a:spcPct val="90000"/>
              </a:lnSpc>
              <a:spcBef>
                <a:spcPct val="30000"/>
              </a:spcBef>
              <a:buClr>
                <a:schemeClr val="tx2"/>
              </a:buClr>
              <a:buSzPct val="100000"/>
              <a:buChar char="•"/>
              <a:defRPr b="1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81915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•"/>
              <a:defRPr b="1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81915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•"/>
              <a:defRPr b="1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81915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•"/>
              <a:defRPr b="1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81915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•"/>
              <a:defRPr b="1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3000">
              <a:solidFill>
                <a:schemeClr val="tx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3" y="0"/>
            <a:ext cx="4572000" cy="261606"/>
          </a:xfrm>
          <a:prstGeom prst="rect">
            <a:avLst/>
          </a:prstGeom>
        </p:spPr>
        <p:txBody>
          <a:bodyPr lIns="76197" tIns="38098" rIns="76197" bIns="38098">
            <a:spAutoFit/>
          </a:bodyPr>
          <a:lstStyle/>
          <a:p>
            <a:r>
              <a:rPr lang="en-US" sz="1200" dirty="0">
                <a:solidFill>
                  <a:schemeClr val="accent1"/>
                </a:solidFill>
              </a:rPr>
              <a:t>San Antonio Breast Cancer Symposium, December 5-9, 2017</a:t>
            </a:r>
          </a:p>
        </p:txBody>
      </p:sp>
      <p:sp>
        <p:nvSpPr>
          <p:cNvPr id="6" name="Rectangle 5"/>
          <p:cNvSpPr/>
          <p:nvPr/>
        </p:nvSpPr>
        <p:spPr>
          <a:xfrm>
            <a:off x="239060" y="4781695"/>
            <a:ext cx="8653929" cy="230828"/>
          </a:xfrm>
          <a:prstGeom prst="rect">
            <a:avLst/>
          </a:prstGeom>
        </p:spPr>
        <p:txBody>
          <a:bodyPr wrap="square" lIns="76197" tIns="38098" rIns="76197" bIns="38098">
            <a:spAutoFit/>
          </a:bodyPr>
          <a:lstStyle/>
          <a:p>
            <a:r>
              <a:rPr lang="en-US" sz="1000" dirty="0">
                <a:solidFill>
                  <a:schemeClr val="accent1"/>
                </a:solidFill>
              </a:rPr>
              <a:t>This presentation is the intellectual property of the presenter. Contact them at </a:t>
            </a:r>
            <a:r>
              <a:rPr lang="en-US" sz="1000" dirty="0">
                <a:solidFill>
                  <a:schemeClr val="accent1"/>
                </a:solidFill>
                <a:hlinkClick r:id="rId3"/>
              </a:rPr>
              <a:t>Lou.Fehrenbacher@kp.org</a:t>
            </a:r>
            <a:r>
              <a:rPr lang="en-US" sz="1000" dirty="0">
                <a:solidFill>
                  <a:schemeClr val="accent1"/>
                </a:solidFill>
              </a:rPr>
              <a:t> for permission to reprint and/or distribute</a:t>
            </a:r>
          </a:p>
        </p:txBody>
      </p:sp>
    </p:spTree>
    <p:extLst>
      <p:ext uri="{BB962C8B-B14F-4D97-AF65-F5344CB8AC3E}">
        <p14:creationId xmlns:p14="http://schemas.microsoft.com/office/powerpoint/2010/main" val="1853676149"/>
      </p:ext>
    </p:extLst>
  </p:cSld>
  <p:clrMapOvr>
    <a:masterClrMapping/>
  </p:clrMapOvr>
  <p:transition>
    <p:pull dir="r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 noChangeArrowheads="1"/>
          </p:cNvSpPr>
          <p:nvPr>
            <p:ph type="title"/>
          </p:nvPr>
        </p:nvSpPr>
        <p:spPr>
          <a:xfrm>
            <a:off x="400712" y="441253"/>
            <a:ext cx="8445500" cy="353854"/>
          </a:xfrm>
        </p:spPr>
        <p:txBody>
          <a:bodyPr/>
          <a:lstStyle/>
          <a:p>
            <a:r>
              <a:rPr lang="en-US" altLang="en-US" sz="3200" dirty="0"/>
              <a:t>B-47: Invasive Disease-free Survival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154426" y="4026723"/>
            <a:ext cx="8659326" cy="929743"/>
            <a:chOff x="-16233" y="5630681"/>
            <a:chExt cx="9741738" cy="1239657"/>
          </a:xfrm>
        </p:grpSpPr>
        <p:sp>
          <p:nvSpPr>
            <p:cNvPr id="21509" name="TextBox 7"/>
            <p:cNvSpPr txBox="1">
              <a:spLocks noChangeArrowheads="1"/>
            </p:cNvSpPr>
            <p:nvPr/>
          </p:nvSpPr>
          <p:spPr bwMode="auto">
            <a:xfrm>
              <a:off x="-16233" y="5630681"/>
              <a:ext cx="2121111" cy="1231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defTabSz="4572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defTabSz="4572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defTabSz="4572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defTabSz="4572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defTabSz="4572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altLang="en-US" b="1" dirty="0">
                  <a:latin typeface="+mn-lt"/>
                </a:rPr>
                <a:t>No. at Risk</a:t>
              </a:r>
            </a:p>
            <a:p>
              <a:r>
                <a:rPr lang="en-US" altLang="en-US" b="1" dirty="0">
                  <a:latin typeface="+mn-lt"/>
                </a:rPr>
                <a:t>   </a:t>
              </a:r>
              <a:r>
                <a:rPr lang="en-US" altLang="en-US" b="1" dirty="0" err="1">
                  <a:latin typeface="+mn-lt"/>
                </a:rPr>
                <a:t>ChemoRx</a:t>
              </a:r>
              <a:endParaRPr lang="en-US" altLang="en-US" b="1" dirty="0">
                <a:latin typeface="+mn-lt"/>
              </a:endParaRPr>
            </a:p>
            <a:p>
              <a:r>
                <a:rPr lang="en-US" altLang="en-US" b="1" dirty="0">
                  <a:latin typeface="+mn-lt"/>
                </a:rPr>
                <a:t>   </a:t>
              </a:r>
              <a:r>
                <a:rPr lang="en-US" altLang="en-US" b="1" dirty="0" err="1">
                  <a:latin typeface="+mn-lt"/>
                </a:rPr>
                <a:t>ChemoRx+Trast</a:t>
              </a:r>
              <a:endParaRPr lang="en-US" altLang="en-US" b="1" dirty="0">
                <a:latin typeface="+mn-lt"/>
              </a:endParaRPr>
            </a:p>
          </p:txBody>
        </p:sp>
        <p:sp>
          <p:nvSpPr>
            <p:cNvPr id="21510" name="TextBox 8"/>
            <p:cNvSpPr txBox="1">
              <a:spLocks noChangeArrowheads="1"/>
            </p:cNvSpPr>
            <p:nvPr/>
          </p:nvSpPr>
          <p:spPr bwMode="auto">
            <a:xfrm>
              <a:off x="3314192" y="6008564"/>
              <a:ext cx="898170" cy="8617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4572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defTabSz="4572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defTabSz="4572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defTabSz="4572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defTabSz="4572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altLang="en-US" b="1" dirty="0">
                  <a:latin typeface="+mn-lt"/>
                </a:rPr>
                <a:t>1558</a:t>
              </a:r>
            </a:p>
            <a:p>
              <a:r>
                <a:rPr lang="en-US" altLang="en-US" b="1" dirty="0">
                  <a:latin typeface="+mn-lt"/>
                </a:rPr>
                <a:t>1528</a:t>
              </a:r>
            </a:p>
          </p:txBody>
        </p:sp>
        <p:sp>
          <p:nvSpPr>
            <p:cNvPr id="21511" name="TextBox 9"/>
            <p:cNvSpPr txBox="1">
              <a:spLocks noChangeArrowheads="1"/>
            </p:cNvSpPr>
            <p:nvPr/>
          </p:nvSpPr>
          <p:spPr bwMode="auto">
            <a:xfrm>
              <a:off x="4681095" y="6008564"/>
              <a:ext cx="898170" cy="8617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4572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defTabSz="4572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defTabSz="4572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defTabSz="4572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defTabSz="4572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altLang="en-US" b="1" dirty="0">
                  <a:latin typeface="+mn-lt"/>
                </a:rPr>
                <a:t>1423</a:t>
              </a:r>
            </a:p>
            <a:p>
              <a:r>
                <a:rPr lang="en-US" altLang="en-US" b="1" dirty="0">
                  <a:latin typeface="+mn-lt"/>
                </a:rPr>
                <a:t>1403</a:t>
              </a:r>
            </a:p>
          </p:txBody>
        </p:sp>
        <p:sp>
          <p:nvSpPr>
            <p:cNvPr id="21512" name="TextBox 10"/>
            <p:cNvSpPr txBox="1">
              <a:spLocks noChangeArrowheads="1"/>
            </p:cNvSpPr>
            <p:nvPr/>
          </p:nvSpPr>
          <p:spPr bwMode="auto">
            <a:xfrm>
              <a:off x="6160754" y="6008564"/>
              <a:ext cx="898170" cy="8617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4572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defTabSz="4572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defTabSz="4572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defTabSz="4572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defTabSz="4572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altLang="en-US" b="1" dirty="0">
                  <a:latin typeface="+mn-lt"/>
                </a:rPr>
                <a:t>1003</a:t>
              </a:r>
            </a:p>
            <a:p>
              <a:r>
                <a:rPr lang="en-US" altLang="en-US" b="1" dirty="0">
                  <a:latin typeface="+mn-lt"/>
                </a:rPr>
                <a:t>1009</a:t>
              </a:r>
            </a:p>
          </p:txBody>
        </p:sp>
        <p:sp>
          <p:nvSpPr>
            <p:cNvPr id="21513" name="TextBox 11"/>
            <p:cNvSpPr txBox="1">
              <a:spLocks noChangeArrowheads="1"/>
            </p:cNvSpPr>
            <p:nvPr/>
          </p:nvSpPr>
          <p:spPr bwMode="auto">
            <a:xfrm>
              <a:off x="7658704" y="6008564"/>
              <a:ext cx="721003" cy="8617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4572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defTabSz="4572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defTabSz="4572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defTabSz="4572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defTabSz="4572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altLang="en-US" b="1" dirty="0">
                  <a:latin typeface="+mn-lt"/>
                </a:rPr>
                <a:t>595</a:t>
              </a:r>
            </a:p>
            <a:p>
              <a:r>
                <a:rPr lang="en-US" altLang="en-US" b="1" dirty="0">
                  <a:latin typeface="+mn-lt"/>
                </a:rPr>
                <a:t>591</a:t>
              </a:r>
            </a:p>
          </p:txBody>
        </p:sp>
        <p:sp>
          <p:nvSpPr>
            <p:cNvPr id="21514" name="TextBox 12"/>
            <p:cNvSpPr txBox="1">
              <a:spLocks noChangeArrowheads="1"/>
            </p:cNvSpPr>
            <p:nvPr/>
          </p:nvSpPr>
          <p:spPr bwMode="auto">
            <a:xfrm>
              <a:off x="9072088" y="6008560"/>
              <a:ext cx="653417" cy="8617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4572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defTabSz="4572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defTabSz="4572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defTabSz="4572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defTabSz="4572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altLang="en-US" b="1" dirty="0">
                  <a:latin typeface="+mn-lt"/>
                </a:rPr>
                <a:t>140</a:t>
              </a:r>
            </a:p>
            <a:p>
              <a:r>
                <a:rPr lang="en-US" altLang="en-US" b="1" dirty="0">
                  <a:latin typeface="+mn-lt"/>
                </a:rPr>
                <a:t>117</a:t>
              </a:r>
            </a:p>
          </p:txBody>
        </p:sp>
        <p:sp>
          <p:nvSpPr>
            <p:cNvPr id="21515" name="TextBox 13"/>
            <p:cNvSpPr txBox="1">
              <a:spLocks noChangeArrowheads="1"/>
            </p:cNvSpPr>
            <p:nvPr/>
          </p:nvSpPr>
          <p:spPr bwMode="auto">
            <a:xfrm>
              <a:off x="1862722" y="6008564"/>
              <a:ext cx="898170" cy="8617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4572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defTabSz="4572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defTabSz="4572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defTabSz="4572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defTabSz="4572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altLang="en-US" b="1" dirty="0">
                  <a:latin typeface="+mn-lt"/>
                </a:rPr>
                <a:t>1603</a:t>
              </a:r>
            </a:p>
            <a:p>
              <a:r>
                <a:rPr lang="en-US" altLang="en-US" b="1" dirty="0">
                  <a:latin typeface="+mn-lt"/>
                </a:rPr>
                <a:t>1599</a:t>
              </a:r>
            </a:p>
          </p:txBody>
        </p:sp>
      </p:grpSp>
      <p:graphicFrame>
        <p:nvGraphicFramePr>
          <p:cNvPr id="13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05388354"/>
              </p:ext>
            </p:extLst>
          </p:nvPr>
        </p:nvGraphicFramePr>
        <p:xfrm>
          <a:off x="960553" y="935747"/>
          <a:ext cx="7717673" cy="36430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3" name="Group 2"/>
          <p:cNvGrpSpPr/>
          <p:nvPr/>
        </p:nvGrpSpPr>
        <p:grpSpPr>
          <a:xfrm>
            <a:off x="2131403" y="2971099"/>
            <a:ext cx="338747" cy="216694"/>
            <a:chOff x="6467880" y="6554624"/>
            <a:chExt cx="365761" cy="288925"/>
          </a:xfrm>
        </p:grpSpPr>
        <p:cxnSp>
          <p:nvCxnSpPr>
            <p:cNvPr id="14" name="Straight Connector 13"/>
            <p:cNvCxnSpPr/>
            <p:nvPr/>
          </p:nvCxnSpPr>
          <p:spPr>
            <a:xfrm>
              <a:off x="6467880" y="6554624"/>
              <a:ext cx="365760" cy="0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6467881" y="6843549"/>
              <a:ext cx="365760" cy="0"/>
            </a:xfrm>
            <a:prstGeom prst="line">
              <a:avLst/>
            </a:prstGeom>
            <a:ln w="31750">
              <a:solidFill>
                <a:schemeClr val="accent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TextBox 7"/>
          <p:cNvSpPr txBox="1">
            <a:spLocks noChangeArrowheads="1"/>
          </p:cNvSpPr>
          <p:nvPr/>
        </p:nvSpPr>
        <p:spPr bwMode="auto">
          <a:xfrm>
            <a:off x="2515695" y="2773055"/>
            <a:ext cx="1691728" cy="630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6197" tIns="38098" rIns="76197" bIns="38098">
            <a:spAutoFit/>
          </a:bodyPr>
          <a:lstStyle>
            <a:lvl1pPr defTabSz="4572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b="1" dirty="0" err="1">
                <a:latin typeface="+mn-lt"/>
              </a:rPr>
              <a:t>ChemoRx</a:t>
            </a:r>
            <a:endParaRPr lang="en-US" altLang="en-US" b="1" dirty="0">
              <a:latin typeface="+mn-lt"/>
            </a:endParaRPr>
          </a:p>
          <a:p>
            <a:r>
              <a:rPr lang="en-US" altLang="en-US" b="1" dirty="0" err="1">
                <a:latin typeface="+mn-lt"/>
              </a:rPr>
              <a:t>ChemoRx+Trast</a:t>
            </a:r>
            <a:endParaRPr lang="en-US" altLang="en-US" b="1" dirty="0">
              <a:latin typeface="+mn-lt"/>
            </a:endParaRPr>
          </a:p>
        </p:txBody>
      </p:sp>
      <p:sp>
        <p:nvSpPr>
          <p:cNvPr id="17" name="TextBox 13"/>
          <p:cNvSpPr txBox="1">
            <a:spLocks noChangeArrowheads="1"/>
          </p:cNvSpPr>
          <p:nvPr/>
        </p:nvSpPr>
        <p:spPr bwMode="auto">
          <a:xfrm>
            <a:off x="4148789" y="2773055"/>
            <a:ext cx="670601" cy="630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6197" tIns="38098" rIns="76197" bIns="38098">
            <a:spAutoFit/>
          </a:bodyPr>
          <a:lstStyle>
            <a:lvl1pPr defTabSz="4572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b="1" dirty="0">
                <a:latin typeface="+mn-lt"/>
              </a:rPr>
              <a:t>1603</a:t>
            </a:r>
          </a:p>
          <a:p>
            <a:r>
              <a:rPr lang="en-US" altLang="en-US" b="1" dirty="0">
                <a:latin typeface="+mn-lt"/>
              </a:rPr>
              <a:t>1599</a:t>
            </a:r>
          </a:p>
        </p:txBody>
      </p:sp>
      <p:sp>
        <p:nvSpPr>
          <p:cNvPr id="18" name="TextBox 13"/>
          <p:cNvSpPr txBox="1">
            <a:spLocks noChangeArrowheads="1"/>
          </p:cNvSpPr>
          <p:nvPr/>
        </p:nvSpPr>
        <p:spPr bwMode="auto">
          <a:xfrm>
            <a:off x="4819390" y="2765630"/>
            <a:ext cx="1804029" cy="630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6197" tIns="38098" rIns="76197" bIns="38098">
            <a:spAutoFit/>
          </a:bodyPr>
          <a:lstStyle>
            <a:lvl1pPr defTabSz="4572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altLang="en-US" b="1" dirty="0">
                <a:latin typeface="+mn-lt"/>
              </a:rPr>
              <a:t> 134            89.2%</a:t>
            </a:r>
          </a:p>
          <a:p>
            <a:pPr algn="ctr"/>
            <a:r>
              <a:rPr lang="en-US" altLang="en-US" b="1" dirty="0">
                <a:latin typeface="+mn-lt"/>
              </a:rPr>
              <a:t> 130            89.6%</a:t>
            </a:r>
          </a:p>
        </p:txBody>
      </p:sp>
      <p:sp>
        <p:nvSpPr>
          <p:cNvPr id="19" name="TextBox 13"/>
          <p:cNvSpPr txBox="1">
            <a:spLocks noChangeArrowheads="1"/>
          </p:cNvSpPr>
          <p:nvPr/>
        </p:nvSpPr>
        <p:spPr bwMode="auto">
          <a:xfrm>
            <a:off x="4036560" y="1897533"/>
            <a:ext cx="3475372" cy="3539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6197" tIns="38098" rIns="76197" bIns="38098">
            <a:spAutoFit/>
          </a:bodyPr>
          <a:lstStyle>
            <a:lvl1pPr defTabSz="4572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b="1" dirty="0">
                <a:solidFill>
                  <a:schemeClr val="tx2"/>
                </a:solidFill>
                <a:latin typeface="+mn-lt"/>
              </a:rPr>
              <a:t>HR 0.98 </a:t>
            </a:r>
            <a:r>
              <a:rPr lang="en-US" altLang="en-US" b="1" dirty="0">
                <a:latin typeface="+mn-lt"/>
              </a:rPr>
              <a:t>(95% CI 0.77-1.26)  P=0.90</a:t>
            </a:r>
          </a:p>
        </p:txBody>
      </p:sp>
      <p:sp>
        <p:nvSpPr>
          <p:cNvPr id="20" name="TextBox 13"/>
          <p:cNvSpPr txBox="1">
            <a:spLocks noChangeArrowheads="1"/>
          </p:cNvSpPr>
          <p:nvPr/>
        </p:nvSpPr>
        <p:spPr bwMode="auto">
          <a:xfrm>
            <a:off x="2528536" y="2500491"/>
            <a:ext cx="4746323" cy="3539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6197" tIns="38098" rIns="76197" bIns="38098">
            <a:spAutoFit/>
          </a:bodyPr>
          <a:lstStyle>
            <a:lvl1pPr defTabSz="4572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tabLst>
                <a:tab pos="1484313" algn="l"/>
                <a:tab pos="1947863" algn="l"/>
              </a:tabLst>
            </a:pPr>
            <a:r>
              <a:rPr lang="en-US" altLang="en-US" b="1" u="sng" dirty="0">
                <a:latin typeface="+mn-lt"/>
              </a:rPr>
              <a:t>Treatment	     N	     Events      5-year EFS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25E20AF6-52B3-4F1B-9A27-D679A3C20E02}"/>
              </a:ext>
            </a:extLst>
          </p:cNvPr>
          <p:cNvSpPr/>
          <p:nvPr/>
        </p:nvSpPr>
        <p:spPr>
          <a:xfrm>
            <a:off x="2286003" y="0"/>
            <a:ext cx="4572000" cy="261606"/>
          </a:xfrm>
          <a:prstGeom prst="rect">
            <a:avLst/>
          </a:prstGeom>
        </p:spPr>
        <p:txBody>
          <a:bodyPr lIns="76197" tIns="38098" rIns="76197" bIns="38098">
            <a:spAutoFit/>
          </a:bodyPr>
          <a:lstStyle/>
          <a:p>
            <a:r>
              <a:rPr lang="en-US" sz="1200" dirty="0">
                <a:solidFill>
                  <a:schemeClr val="accent1"/>
                </a:solidFill>
              </a:rPr>
              <a:t>San Antonio Breast Cancer Symposium, December 5-9, 2017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86338745-5941-41AA-9854-DADD7AAE5D06}"/>
              </a:ext>
            </a:extLst>
          </p:cNvPr>
          <p:cNvSpPr/>
          <p:nvPr/>
        </p:nvSpPr>
        <p:spPr>
          <a:xfrm>
            <a:off x="296497" y="4913093"/>
            <a:ext cx="8653929" cy="230828"/>
          </a:xfrm>
          <a:prstGeom prst="rect">
            <a:avLst/>
          </a:prstGeom>
        </p:spPr>
        <p:txBody>
          <a:bodyPr wrap="square" lIns="76197" tIns="38098" rIns="76197" bIns="38098">
            <a:spAutoFit/>
          </a:bodyPr>
          <a:lstStyle/>
          <a:p>
            <a:r>
              <a:rPr lang="en-US" sz="1000" dirty="0">
                <a:solidFill>
                  <a:schemeClr val="accent1"/>
                </a:solidFill>
              </a:rPr>
              <a:t>This presentation is the intellectual property of the presenter. Contact them at </a:t>
            </a:r>
            <a:r>
              <a:rPr lang="en-US" sz="1000" dirty="0">
                <a:solidFill>
                  <a:schemeClr val="accent1"/>
                </a:solidFill>
                <a:hlinkClick r:id="rId4"/>
              </a:rPr>
              <a:t>Lou.Fehrenbacher@kp.org</a:t>
            </a:r>
            <a:r>
              <a:rPr lang="en-US" sz="1000" dirty="0">
                <a:solidFill>
                  <a:schemeClr val="accent1"/>
                </a:solidFill>
              </a:rPr>
              <a:t> for permission to reprint and/or distribute</a:t>
            </a:r>
          </a:p>
        </p:txBody>
      </p:sp>
    </p:spTree>
    <p:extLst>
      <p:ext uri="{BB962C8B-B14F-4D97-AF65-F5344CB8AC3E}">
        <p14:creationId xmlns:p14="http://schemas.microsoft.com/office/powerpoint/2010/main" val="157344932"/>
      </p:ext>
    </p:extLst>
  </p:cSld>
  <p:clrMapOvr>
    <a:masterClrMapping/>
  </p:clrMapOvr>
  <p:transition>
    <p:pull dir="rd"/>
  </p:transition>
</p:sld>
</file>

<file path=ppt/theme/theme1.xml><?xml version="1.0" encoding="utf-8"?>
<a:theme xmlns:a="http://schemas.openxmlformats.org/drawingml/2006/main" name="untitled 2">
  <a:themeElements>
    <a:clrScheme name="untitled 2 10">
      <a:dk1>
        <a:srgbClr val="000000"/>
      </a:dk1>
      <a:lt1>
        <a:srgbClr val="FFFFFF"/>
      </a:lt1>
      <a:dk2>
        <a:srgbClr val="000099"/>
      </a:dk2>
      <a:lt2>
        <a:srgbClr val="FFFF00"/>
      </a:lt2>
      <a:accent1>
        <a:srgbClr val="FFCC00"/>
      </a:accent1>
      <a:accent2>
        <a:srgbClr val="00FFFF"/>
      </a:accent2>
      <a:accent3>
        <a:srgbClr val="AAAACA"/>
      </a:accent3>
      <a:accent4>
        <a:srgbClr val="DADADA"/>
      </a:accent4>
      <a:accent5>
        <a:srgbClr val="FFE2AA"/>
      </a:accent5>
      <a:accent6>
        <a:srgbClr val="00E7E7"/>
      </a:accent6>
      <a:hlink>
        <a:srgbClr val="FFCCFF"/>
      </a:hlink>
      <a:folHlink>
        <a:srgbClr val="00FF00"/>
      </a:folHlink>
    </a:clrScheme>
    <a:fontScheme name="untitled 2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untitled 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titled 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2 8">
        <a:dk1>
          <a:srgbClr val="000000"/>
        </a:dk1>
        <a:lt1>
          <a:srgbClr val="FFFFFF"/>
        </a:lt1>
        <a:dk2>
          <a:srgbClr val="000099"/>
        </a:dk2>
        <a:lt2>
          <a:srgbClr val="FFFF00"/>
        </a:lt2>
        <a:accent1>
          <a:srgbClr val="FFCDEB"/>
        </a:accent1>
        <a:accent2>
          <a:srgbClr val="00FFFF"/>
        </a:accent2>
        <a:accent3>
          <a:srgbClr val="AAAACA"/>
        </a:accent3>
        <a:accent4>
          <a:srgbClr val="DADADA"/>
        </a:accent4>
        <a:accent5>
          <a:srgbClr val="FFE3F3"/>
        </a:accent5>
        <a:accent6>
          <a:srgbClr val="00E7E7"/>
        </a:accent6>
        <a:hlink>
          <a:srgbClr val="99B8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titled 2 9">
        <a:dk1>
          <a:srgbClr val="000000"/>
        </a:dk1>
        <a:lt1>
          <a:srgbClr val="FFFFFF"/>
        </a:lt1>
        <a:dk2>
          <a:srgbClr val="000099"/>
        </a:dk2>
        <a:lt2>
          <a:srgbClr val="FFFF00"/>
        </a:lt2>
        <a:accent1>
          <a:srgbClr val="00E600"/>
        </a:accent1>
        <a:accent2>
          <a:srgbClr val="00FFFF"/>
        </a:accent2>
        <a:accent3>
          <a:srgbClr val="AAAACA"/>
        </a:accent3>
        <a:accent4>
          <a:srgbClr val="DADADA"/>
        </a:accent4>
        <a:accent5>
          <a:srgbClr val="AAF0AA"/>
        </a:accent5>
        <a:accent6>
          <a:srgbClr val="00E7E7"/>
        </a:accent6>
        <a:hlink>
          <a:srgbClr val="99B8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titled 2 10">
        <a:dk1>
          <a:srgbClr val="000000"/>
        </a:dk1>
        <a:lt1>
          <a:srgbClr val="FFFFFF"/>
        </a:lt1>
        <a:dk2>
          <a:srgbClr val="000099"/>
        </a:dk2>
        <a:lt2>
          <a:srgbClr val="FFFF00"/>
        </a:lt2>
        <a:accent1>
          <a:srgbClr val="FFCC00"/>
        </a:accent1>
        <a:accent2>
          <a:srgbClr val="00FFFF"/>
        </a:accent2>
        <a:accent3>
          <a:srgbClr val="AAAACA"/>
        </a:accent3>
        <a:accent4>
          <a:srgbClr val="DADADA"/>
        </a:accent4>
        <a:accent5>
          <a:srgbClr val="FFE2AA"/>
        </a:accent5>
        <a:accent6>
          <a:srgbClr val="00E7E7"/>
        </a:accent6>
        <a:hlink>
          <a:srgbClr val="FFCC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untitled 2 10">
    <a:dk1>
      <a:srgbClr val="000000"/>
    </a:dk1>
    <a:lt1>
      <a:srgbClr val="FFFFFF"/>
    </a:lt1>
    <a:dk2>
      <a:srgbClr val="000099"/>
    </a:dk2>
    <a:lt2>
      <a:srgbClr val="FFFF00"/>
    </a:lt2>
    <a:accent1>
      <a:srgbClr val="FFCC00"/>
    </a:accent1>
    <a:accent2>
      <a:srgbClr val="00FFFF"/>
    </a:accent2>
    <a:accent3>
      <a:srgbClr val="AAAACA"/>
    </a:accent3>
    <a:accent4>
      <a:srgbClr val="DADADA"/>
    </a:accent4>
    <a:accent5>
      <a:srgbClr val="FFE2AA"/>
    </a:accent5>
    <a:accent6>
      <a:srgbClr val="00E7E7"/>
    </a:accent6>
    <a:hlink>
      <a:srgbClr val="FFCCFF"/>
    </a:hlink>
    <a:folHlink>
      <a:srgbClr val="00FF00"/>
    </a:folHlink>
  </a:clrScheme>
  <a:fontScheme name="untitled 2">
    <a:majorFont>
      <a:latin typeface="Calibri"/>
      <a:ea typeface=""/>
      <a:cs typeface=""/>
    </a:majorFont>
    <a:minorFont>
      <a:latin typeface="Calibri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E39F851FAE9C344AAA844206932A175" ma:contentTypeVersion="0" ma:contentTypeDescription="Create a new document." ma:contentTypeScope="" ma:versionID="704e0d90d34d8d7aac993503eeae470b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5C65FFA-6C8A-4153-AB52-C1FBD89ADEE4}">
  <ds:schemaRefs>
    <ds:schemaRef ds:uri="http://purl.org/dc/elements/1.1/"/>
    <ds:schemaRef ds:uri="http://schemas.microsoft.com/office/2006/documentManagement/types"/>
    <ds:schemaRef ds:uri="http://www.w3.org/XML/1998/namespace"/>
    <ds:schemaRef ds:uri="http://schemas.openxmlformats.org/package/2006/metadata/core-properties"/>
    <ds:schemaRef ds:uri="http://purl.org/dc/dcmitype/"/>
    <ds:schemaRef ds:uri="http://schemas.microsoft.com/office/2006/metadata/properties"/>
    <ds:schemaRef ds:uri="http://schemas.microsoft.com/office/infopath/2007/PartnerControl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023A7F21-EDA4-4673-AB7D-60354B697AE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9D91722D-E83B-4C7D-A7B3-D05854874DD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5142</TotalTime>
  <Words>1488</Words>
  <Application>Microsoft Office PowerPoint</Application>
  <PresentationFormat>On-screen Show (16:9)</PresentationFormat>
  <Paragraphs>181</Paragraphs>
  <Slides>12</Slides>
  <Notes>12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ＭＳ Ｐゴシック</vt:lpstr>
      <vt:lpstr>Arial</vt:lpstr>
      <vt:lpstr>Calibri</vt:lpstr>
      <vt:lpstr>CG Times</vt:lpstr>
      <vt:lpstr>Times New Roman</vt:lpstr>
      <vt:lpstr>Wingdings</vt:lpstr>
      <vt:lpstr>untitled 2</vt:lpstr>
      <vt:lpstr>Graph Sheet</vt:lpstr>
      <vt:lpstr>Prism Project</vt:lpstr>
      <vt:lpstr>NSABP B-47 (NRG Oncology) Phase III RCT Comparing Adjuvant Chemotherapy                                 ACWeekly Paclitaxel (WP) or TC x 6 with or without Trastuzumab for 1 Year in High-risk, Invasive Breast Cancer, Negative for HER2 by ISH and with IHC 1+ or 2+ (HER2-Low IBC)</vt:lpstr>
      <vt:lpstr>Potential Conflict(s) of Interest Disclosures</vt:lpstr>
      <vt:lpstr>PowerPoint Presentation</vt:lpstr>
      <vt:lpstr>NSABP B-31; ASCO 2005</vt:lpstr>
      <vt:lpstr>PowerPoint Presentation</vt:lpstr>
      <vt:lpstr>N9831 Outcomes by HER2 Status</vt:lpstr>
      <vt:lpstr>PowerPoint Presentation</vt:lpstr>
      <vt:lpstr>PowerPoint Presentation</vt:lpstr>
      <vt:lpstr>B-47: Invasive Disease-free Survival</vt:lpstr>
      <vt:lpstr>PowerPoint Presentation</vt:lpstr>
      <vt:lpstr>Conclusions:</vt:lpstr>
      <vt:lpstr>Conclusions (2)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NSABP PROTOCOL B-34  DEFINITIVE ENDPOINT ANALYSIS</dc:title>
  <dc:creator>Alexander</dc:creator>
  <cp:lastModifiedBy>Gunther, Julia</cp:lastModifiedBy>
  <cp:revision>321</cp:revision>
  <cp:lastPrinted>2017-10-26T22:12:40Z</cp:lastPrinted>
  <dcterms:created xsi:type="dcterms:W3CDTF">2011-11-05T18:33:27Z</dcterms:created>
  <dcterms:modified xsi:type="dcterms:W3CDTF">2017-12-05T20:37:27Z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0x010100DE39F851FAE9C344AAA844206932A175</vt:lpwstr>
  </property>
</Properties>
</file>